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9" r:id="rId4"/>
    <p:sldMasterId id="2147483873" r:id="rId5"/>
  </p:sldMasterIdLst>
  <p:notesMasterIdLst>
    <p:notesMasterId r:id="rId42"/>
  </p:notesMasterIdLst>
  <p:sldIdLst>
    <p:sldId id="668" r:id="rId6"/>
    <p:sldId id="325" r:id="rId7"/>
    <p:sldId id="487" r:id="rId8"/>
    <p:sldId id="625" r:id="rId9"/>
    <p:sldId id="644" r:id="rId10"/>
    <p:sldId id="729" r:id="rId11"/>
    <p:sldId id="684" r:id="rId12"/>
    <p:sldId id="717" r:id="rId13"/>
    <p:sldId id="724" r:id="rId14"/>
    <p:sldId id="1132" r:id="rId15"/>
    <p:sldId id="600" r:id="rId16"/>
    <p:sldId id="601" r:id="rId17"/>
    <p:sldId id="713" r:id="rId18"/>
    <p:sldId id="691" r:id="rId19"/>
    <p:sldId id="735" r:id="rId20"/>
    <p:sldId id="728" r:id="rId21"/>
    <p:sldId id="1131" r:id="rId22"/>
    <p:sldId id="711" r:id="rId23"/>
    <p:sldId id="289" r:id="rId24"/>
    <p:sldId id="305" r:id="rId25"/>
    <p:sldId id="300" r:id="rId26"/>
    <p:sldId id="303" r:id="rId27"/>
    <p:sldId id="302" r:id="rId28"/>
    <p:sldId id="304" r:id="rId29"/>
    <p:sldId id="266" r:id="rId30"/>
    <p:sldId id="306" r:id="rId31"/>
    <p:sldId id="281" r:id="rId32"/>
    <p:sldId id="278" r:id="rId33"/>
    <p:sldId id="286" r:id="rId34"/>
    <p:sldId id="285" r:id="rId35"/>
    <p:sldId id="307" r:id="rId36"/>
    <p:sldId id="270" r:id="rId37"/>
    <p:sldId id="293" r:id="rId38"/>
    <p:sldId id="308" r:id="rId39"/>
    <p:sldId id="269" r:id="rId40"/>
    <p:sldId id="260" r:id="rId41"/>
  </p:sldIdLst>
  <p:sldSz cx="12207875" cy="6858000"/>
  <p:notesSz cx="10234613" cy="710406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459857-4712-32F1-B26B-5CBB222D9A05}" name="Vogel Stefan" initials="VS" userId="S::vgs3@bfh.ch::78d9c53d-c59e-448b-81a3-8e7b25603e49" providerId="AD"/>
  <p188:author id="{CF35B879-0AFF-1800-92A5-8CA35CD26DB5}" name="Keiser Andreas" initials="KA" userId="S::ksa2@bfh.ch::09fc83f0-aa71-4e44-9610-cead973d8cbb" providerId="AD"/>
  <p188:author id="{D1183EC8-4613-9134-B7AF-D7774C0FC38F}" name="Caprez Sofia Lilia" initials="CSL" userId="S::crs1@bfh.ch::5a61732e-c313-4275-9183-3cca202d4f6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55B"/>
    <a:srgbClr val="C6E6A2"/>
    <a:srgbClr val="96A596"/>
    <a:srgbClr val="CDC1B5"/>
    <a:srgbClr val="91A7C5"/>
    <a:srgbClr val="A28FB5"/>
    <a:srgbClr val="556455"/>
    <a:srgbClr val="D39E00"/>
    <a:srgbClr val="E6E6E6"/>
    <a:srgbClr val="F0A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9" autoAdjust="0"/>
    <p:restoredTop sz="84654" autoAdjust="0"/>
  </p:normalViewPr>
  <p:slideViewPr>
    <p:cSldViewPr snapToGrid="0" snapToObjects="1">
      <p:cViewPr varScale="1">
        <p:scale>
          <a:sx n="131" d="100"/>
          <a:sy n="131" d="100"/>
        </p:scale>
        <p:origin x="3504" y="120"/>
      </p:cViewPr>
      <p:guideLst/>
    </p:cSldViewPr>
  </p:slideViewPr>
  <p:outlineViewPr>
    <p:cViewPr>
      <p:scale>
        <a:sx n="33" d="100"/>
        <a:sy n="33" d="100"/>
      </p:scale>
      <p:origin x="0" y="-4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fh.ch\data\HAFL\5%20AGR\53%20FF%20PP\531b%20Laufende%20Projekte\Projekt%20Ungen&#252;gende%20Backtests\07_WP1-3a_Monitoring\0425_Analysen\Ausflug\Monitoring_Zikaden_%202025_Auswertunge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bfh.ch\data\HAFL\5%20AGR\53%20FF%20PP\531b%20Laufende%20Projekte\Projekt%20Ungen&#252;gende%20Backtests\07_WP1-3a_Monitoring\0425_Analysen\Ausflug\Monitoring_Zikaden_%202025_Auswertunge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bfh.ch\data\HAFL\5%20AGR\53%20FF%20PP\531b%20Laufende%20Projekte\Projekt%20Ungen&#252;gende%20Backtests\07_WP1-3a_Monitoring\0425_Analysen\Ausflug\Monitoring_Zikaden_%202025_Auswertunge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99378891046763"/>
          <c:y val="0.1718924759615473"/>
          <c:w val="0.48145592605931276"/>
          <c:h val="0.63215136832002805"/>
        </c:manualLayout>
      </c:layout>
      <c:pieChart>
        <c:varyColors val="1"/>
        <c:ser>
          <c:idx val="0"/>
          <c:order val="0"/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B9-4B02-A1E0-705E1C228A00}"/>
              </c:ext>
            </c:extLst>
          </c:dPt>
          <c:dPt>
            <c:idx val="1"/>
            <c:bubble3D val="0"/>
            <c:spPr>
              <a:solidFill>
                <a:srgbClr val="C6E6A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B9-4B02-A1E0-705E1C228A00}"/>
              </c:ext>
            </c:extLst>
          </c:dPt>
          <c:dLbls>
            <c:dLbl>
              <c:idx val="0"/>
              <c:layout>
                <c:manualLayout>
                  <c:x val="-8.0466441501888877E-2"/>
                  <c:y val="-0.2319937606985819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B9-4B02-A1E0-705E1C228A00}"/>
                </c:ext>
              </c:extLst>
            </c:dLbl>
            <c:dLbl>
              <c:idx val="1"/>
              <c:layout>
                <c:manualLayout>
                  <c:x val="0.11218892662365128"/>
                  <c:y val="0.166824228447518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B9-4B02-A1E0-705E1C228A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Tabelle1!$C$90:$C$91</c:f>
              <c:strCache>
                <c:ptCount val="2"/>
                <c:pt idx="0">
                  <c:v>beladen</c:v>
                </c:pt>
                <c:pt idx="1">
                  <c:v>unbeladen</c:v>
                </c:pt>
              </c:strCache>
            </c:strRef>
          </c:cat>
          <c:val>
            <c:numRef>
              <c:f>Tabelle1!$D$90:$D$91</c:f>
              <c:numCache>
                <c:formatCode>0%</c:formatCode>
                <c:ptCount val="2"/>
                <c:pt idx="0">
                  <c:v>0.87951807228915657</c:v>
                </c:pt>
                <c:pt idx="1">
                  <c:v>0.12048192771084337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B9-4B02-A1E0-705E1C228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57082924470611"/>
          <c:y val="0.1018344391332683"/>
          <c:w val="0.84142917075529389"/>
          <c:h val="0.686881287035658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Tabelle7!$B$15</c:f>
              <c:strCache>
                <c:ptCount val="1"/>
                <c:pt idx="0">
                  <c:v>Mittlerer Ausflug/ 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CC-44FC-A401-4CE5DCAE078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9CC-44FC-A401-4CE5DCAE078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F4A-4858-B0A6-ADF9E54CD82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4A-4858-B0A6-ADF9E54CD829}"/>
              </c:ext>
            </c:extLst>
          </c:dPt>
          <c:errBars>
            <c:errBarType val="both"/>
            <c:errValType val="cust"/>
            <c:noEndCap val="0"/>
            <c:plus>
              <c:numRef>
                <c:f>Tabelle7!$C$16:$C$21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</c:v>
                  </c:pt>
                  <c:pt idx="2">
                    <c:v>11111.111111111111</c:v>
                  </c:pt>
                  <c:pt idx="3">
                    <c:v>24216.10524189263</c:v>
                  </c:pt>
                  <c:pt idx="4">
                    <c:v>372636.58528297785</c:v>
                  </c:pt>
                  <c:pt idx="5">
                    <c:v>103525.80640880126</c:v>
                  </c:pt>
                </c:numCache>
              </c:numRef>
            </c:plus>
            <c:minus>
              <c:numRef>
                <c:f>Tabelle7!$C$16:$C$21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</c:v>
                  </c:pt>
                  <c:pt idx="2">
                    <c:v>11111.111111111111</c:v>
                  </c:pt>
                  <c:pt idx="3">
                    <c:v>24216.10524189263</c:v>
                  </c:pt>
                  <c:pt idx="4">
                    <c:v>372636.58528297785</c:v>
                  </c:pt>
                  <c:pt idx="5">
                    <c:v>103525.80640880126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Tabelle7!$A$16:$A$21</c:f>
              <c:strCache>
                <c:ptCount val="6"/>
                <c:pt idx="0">
                  <c:v>Kartoffeln/ Winterweizen 1</c:v>
                </c:pt>
                <c:pt idx="1">
                  <c:v>Kartoffeln/ Winterweizen 2</c:v>
                </c:pt>
                <c:pt idx="2">
                  <c:v>Zuckerrüben/ Kartoffeln 1</c:v>
                </c:pt>
                <c:pt idx="3">
                  <c:v>Zuckerrüben/ Kartoffeln 2</c:v>
                </c:pt>
                <c:pt idx="4">
                  <c:v>Zuckerrüben/ Winterweizen 1</c:v>
                </c:pt>
                <c:pt idx="5">
                  <c:v>Zuckerrüben/ Winterweizen 2</c:v>
                </c:pt>
              </c:strCache>
            </c:strRef>
          </c:cat>
          <c:val>
            <c:numRef>
              <c:f>Tabelle7!$B$16:$B$21</c:f>
              <c:numCache>
                <c:formatCode>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5555.5555555555557</c:v>
                </c:pt>
                <c:pt idx="3">
                  <c:v>22222.222222222223</c:v>
                </c:pt>
                <c:pt idx="4">
                  <c:v>616666.66666666674</c:v>
                </c:pt>
                <c:pt idx="5">
                  <c:v>141666.66666666669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4A-4858-B0A6-ADF9E54C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3449376"/>
        <c:axId val="413452256"/>
      </c:barChart>
      <c:catAx>
        <c:axId val="41344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3452256"/>
        <c:crosses val="autoZero"/>
        <c:auto val="1"/>
        <c:lblAlgn val="ctr"/>
        <c:lblOffset val="100"/>
        <c:noMultiLvlLbl val="0"/>
      </c:catAx>
      <c:valAx>
        <c:axId val="413452256"/>
        <c:scaling>
          <c:orientation val="minMax"/>
          <c:max val="1000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/>
                  <a:t>mittlerer Zikadenausflug /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3449376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dTable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15974746505112566"/>
          <c:y val="0.89924012482140447"/>
          <c:w val="0.8402525349488742"/>
          <c:h val="9.98675259248523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Tabelle7!$B$15</c:f>
              <c:strCache>
                <c:ptCount val="1"/>
                <c:pt idx="0">
                  <c:v>Mittlerer Ausflug/ 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1D-4500-9315-B47D2AA13EE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81D-4500-9315-B47D2AA13EE8}"/>
              </c:ext>
            </c:extLst>
          </c:dPt>
          <c:errBars>
            <c:errBarType val="both"/>
            <c:errValType val="cust"/>
            <c:noEndCap val="0"/>
            <c:plus>
              <c:numRef>
                <c:f>Tabelle7!$C$16:$C$20</c:f>
                <c:numCache>
                  <c:formatCode>General</c:formatCode>
                  <c:ptCount val="5"/>
                  <c:pt idx="0">
                    <c:v>372636.58528297785</c:v>
                  </c:pt>
                  <c:pt idx="4">
                    <c:v>24216.10524189263</c:v>
                  </c:pt>
                </c:numCache>
              </c:numRef>
            </c:plus>
            <c:minus>
              <c:numRef>
                <c:f>Tabelle7!$C$16:$C$20</c:f>
                <c:numCache>
                  <c:formatCode>General</c:formatCode>
                  <c:ptCount val="5"/>
                  <c:pt idx="0">
                    <c:v>372636.58528297785</c:v>
                  </c:pt>
                  <c:pt idx="4">
                    <c:v>24216.10524189263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Tabelle7!$A$16:$A$20</c:f>
              <c:strCache>
                <c:ptCount val="5"/>
                <c:pt idx="0">
                  <c:v>Zuckerrüben/ Winterweizen 1</c:v>
                </c:pt>
                <c:pt idx="4">
                  <c:v>Zuckerrüben/ Kartoffeln 2</c:v>
                </c:pt>
              </c:strCache>
            </c:strRef>
          </c:cat>
          <c:val>
            <c:numRef>
              <c:f>Tabelle7!$B$16:$B$20</c:f>
              <c:numCache>
                <c:formatCode>General</c:formatCode>
                <c:ptCount val="5"/>
                <c:pt idx="0" formatCode="0">
                  <c:v>616666.66666666674</c:v>
                </c:pt>
                <c:pt idx="4" formatCode="0">
                  <c:v>22222.222222222223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D-4500-9315-B47D2AA13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3449376"/>
        <c:axId val="413452256"/>
      </c:barChart>
      <c:catAx>
        <c:axId val="41344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3452256"/>
        <c:crosses val="autoZero"/>
        <c:auto val="1"/>
        <c:lblAlgn val="ctr"/>
        <c:lblOffset val="100"/>
        <c:noMultiLvlLbl val="0"/>
      </c:catAx>
      <c:valAx>
        <c:axId val="413452256"/>
        <c:scaling>
          <c:orientation val="minMax"/>
          <c:max val="1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 sz="1600" dirty="0"/>
                  <a:t>mittlerer </a:t>
                </a:r>
                <a:r>
                  <a:rPr lang="de-CH" sz="1600" dirty="0" err="1"/>
                  <a:t>Zikadenausflug</a:t>
                </a:r>
                <a:r>
                  <a:rPr lang="de-CH" sz="1600" dirty="0"/>
                  <a:t> /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3449376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Tabelle3!$A$2:$C$2</c:f>
              <c:strCache>
                <c:ptCount val="3"/>
                <c:pt idx="0">
                  <c:v>Sortenversuch Kartoffeln</c:v>
                </c:pt>
                <c:pt idx="1">
                  <c:v>2025</c:v>
                </c:pt>
                <c:pt idx="2">
                  <c:v>Ruppoldsried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Tabelle3!$D$1:$O$1</c:f>
              <c:strCache>
                <c:ptCount val="12"/>
                <c:pt idx="0">
                  <c:v> KW 20</c:v>
                </c:pt>
                <c:pt idx="1">
                  <c:v> KW 21</c:v>
                </c:pt>
                <c:pt idx="2">
                  <c:v> KW 22</c:v>
                </c:pt>
                <c:pt idx="3">
                  <c:v> KW 23</c:v>
                </c:pt>
                <c:pt idx="4">
                  <c:v> KW 24</c:v>
                </c:pt>
                <c:pt idx="5">
                  <c:v> KW 25</c:v>
                </c:pt>
                <c:pt idx="6">
                  <c:v> KW 26</c:v>
                </c:pt>
                <c:pt idx="7">
                  <c:v> KW 27</c:v>
                </c:pt>
                <c:pt idx="8">
                  <c:v> KW 28</c:v>
                </c:pt>
                <c:pt idx="9">
                  <c:v> KW 29</c:v>
                </c:pt>
                <c:pt idx="10">
                  <c:v> KW 30</c:v>
                </c:pt>
                <c:pt idx="11">
                  <c:v> KW 31</c:v>
                </c:pt>
              </c:strCache>
            </c:strRef>
          </c:cat>
          <c:val>
            <c:numRef>
              <c:f>Tabelle3!$D$2:$O$2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5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74-4948-8102-6636BA7BD3A7}"/>
            </c:ext>
          </c:extLst>
        </c:ser>
        <c:ser>
          <c:idx val="1"/>
          <c:order val="1"/>
          <c:tx>
            <c:strRef>
              <c:f>Tabelle3!$A$3:$C$3</c:f>
              <c:strCache>
                <c:ptCount val="3"/>
                <c:pt idx="0">
                  <c:v>Sortenversuch Kartoffeln</c:v>
                </c:pt>
                <c:pt idx="1">
                  <c:v>2025</c:v>
                </c:pt>
                <c:pt idx="2">
                  <c:v>Bargen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Tabelle3!$D$1:$O$1</c:f>
              <c:strCache>
                <c:ptCount val="12"/>
                <c:pt idx="0">
                  <c:v> KW 20</c:v>
                </c:pt>
                <c:pt idx="1">
                  <c:v> KW 21</c:v>
                </c:pt>
                <c:pt idx="2">
                  <c:v> KW 22</c:v>
                </c:pt>
                <c:pt idx="3">
                  <c:v> KW 23</c:v>
                </c:pt>
                <c:pt idx="4">
                  <c:v> KW 24</c:v>
                </c:pt>
                <c:pt idx="5">
                  <c:v> KW 25</c:v>
                </c:pt>
                <c:pt idx="6">
                  <c:v> KW 26</c:v>
                </c:pt>
                <c:pt idx="7">
                  <c:v> KW 27</c:v>
                </c:pt>
                <c:pt idx="8">
                  <c:v> KW 28</c:v>
                </c:pt>
                <c:pt idx="9">
                  <c:v> KW 29</c:v>
                </c:pt>
                <c:pt idx="10">
                  <c:v> KW 30</c:v>
                </c:pt>
                <c:pt idx="11">
                  <c:v> KW 31</c:v>
                </c:pt>
              </c:strCache>
            </c:strRef>
          </c:cat>
          <c:val>
            <c:numRef>
              <c:f>Tabelle3!$D$3:$O$3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12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74-4948-8102-6636BA7BD3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9444080"/>
        <c:axId val="769444560"/>
      </c:lineChart>
      <c:catAx>
        <c:axId val="76944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9444560"/>
        <c:crosses val="autoZero"/>
        <c:auto val="1"/>
        <c:lblAlgn val="ctr"/>
        <c:lblOffset val="100"/>
        <c:noMultiLvlLbl val="0"/>
      </c:catAx>
      <c:valAx>
        <c:axId val="769444560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/>
                  <a:t>Anzahl Zikaden pro Leimtafel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944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600"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H" sz="2400" dirty="0">
                <a:solidFill>
                  <a:schemeClr val="tx1"/>
                </a:solidFill>
              </a:rPr>
              <a:t>Chips</a:t>
            </a:r>
            <a:endParaRPr lang="fr-CH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DE6614"/>
            </a:solidFill>
            <a:ln>
              <a:noFill/>
            </a:ln>
            <a:effectLst/>
          </c:spPr>
          <c:invertIfNegative val="0"/>
          <c:cat>
            <c:strRef>
              <c:f>'Tubercules Rupp'!$L$2:$L$33</c:f>
              <c:strCache>
                <c:ptCount val="13"/>
                <c:pt idx="0">
                  <c:v>Norman</c:v>
                </c:pt>
                <c:pt idx="1">
                  <c:v>Sorentina</c:v>
                </c:pt>
                <c:pt idx="2">
                  <c:v>Thalessa</c:v>
                </c:pt>
                <c:pt idx="3">
                  <c:v>SHC-1010</c:v>
                </c:pt>
                <c:pt idx="4">
                  <c:v>Napoleon</c:v>
                </c:pt>
                <c:pt idx="5">
                  <c:v>Astra</c:v>
                </c:pt>
                <c:pt idx="6">
                  <c:v>Austin</c:v>
                </c:pt>
                <c:pt idx="7">
                  <c:v>Joris</c:v>
                </c:pt>
                <c:pt idx="8">
                  <c:v>Beyonce</c:v>
                </c:pt>
                <c:pt idx="9">
                  <c:v>Carlos</c:v>
                </c:pt>
                <c:pt idx="10">
                  <c:v>Travis</c:v>
                </c:pt>
                <c:pt idx="11">
                  <c:v>Punchy</c:v>
                </c:pt>
                <c:pt idx="12">
                  <c:v>Curtis</c:v>
                </c:pt>
              </c:strCache>
            </c:strRef>
          </c:cat>
          <c:val>
            <c:numRef>
              <c:f>'Tubercules Rupp'!$M$2:$M$33</c:f>
              <c:numCache>
                <c:formatCode>0%</c:formatCode>
                <c:ptCount val="13"/>
                <c:pt idx="0">
                  <c:v>0.4</c:v>
                </c:pt>
                <c:pt idx="1">
                  <c:v>0.3</c:v>
                </c:pt>
                <c:pt idx="2">
                  <c:v>0.2</c:v>
                </c:pt>
                <c:pt idx="3">
                  <c:v>0.4</c:v>
                </c:pt>
                <c:pt idx="4">
                  <c:v>0.75</c:v>
                </c:pt>
                <c:pt idx="5">
                  <c:v>0.4</c:v>
                </c:pt>
                <c:pt idx="6">
                  <c:v>0.3</c:v>
                </c:pt>
                <c:pt idx="7">
                  <c:v>0.2</c:v>
                </c:pt>
                <c:pt idx="8">
                  <c:v>0.4</c:v>
                </c:pt>
                <c:pt idx="9">
                  <c:v>0.56666666666666665</c:v>
                </c:pt>
                <c:pt idx="10">
                  <c:v>0.5</c:v>
                </c:pt>
                <c:pt idx="11">
                  <c:v>0.5</c:v>
                </c:pt>
                <c:pt idx="1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6F-471B-A324-56FC8DA497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832976"/>
        <c:axId val="193833456"/>
      </c:barChart>
      <c:catAx>
        <c:axId val="19383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33456"/>
        <c:crosses val="autoZero"/>
        <c:auto val="1"/>
        <c:lblAlgn val="ctr"/>
        <c:lblOffset val="100"/>
        <c:noMultiLvlLbl val="0"/>
      </c:catAx>
      <c:valAx>
        <c:axId val="19383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3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H" sz="2400" dirty="0">
                <a:solidFill>
                  <a:schemeClr val="tx1"/>
                </a:solidFill>
              </a:rPr>
              <a:t>Pommes</a:t>
            </a:r>
            <a:endParaRPr lang="fr-CH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330938770063101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CH"/>
        </a:p>
      </c:txPr>
    </c:title>
    <c:autoTitleDeleted val="0"/>
    <c:plotArea>
      <c:layout>
        <c:manualLayout>
          <c:layoutTarget val="inner"/>
          <c:xMode val="edge"/>
          <c:yMode val="edge"/>
          <c:x val="3.7466120675804168E-2"/>
          <c:y val="1.9294542511474243E-2"/>
          <c:w val="0.92757882332752084"/>
          <c:h val="0.7214795239416353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DE6614"/>
            </a:solidFill>
            <a:ln>
              <a:noFill/>
            </a:ln>
            <a:effectLst/>
          </c:spPr>
          <c:invertIfNegative val="0"/>
          <c:cat>
            <c:strRef>
              <c:f>'Tubercules Rupp'!$L$2:$L$33</c:f>
              <c:strCache>
                <c:ptCount val="19"/>
                <c:pt idx="0">
                  <c:v>Linus</c:v>
                </c:pt>
                <c:pt idx="1">
                  <c:v>Rissoletto</c:v>
                </c:pt>
                <c:pt idx="2">
                  <c:v>Challenger</c:v>
                </c:pt>
                <c:pt idx="3">
                  <c:v>Montis</c:v>
                </c:pt>
                <c:pt idx="4">
                  <c:v>Armedi</c:v>
                </c:pt>
                <c:pt idx="5">
                  <c:v>Lady Jane</c:v>
                </c:pt>
                <c:pt idx="6">
                  <c:v>Ikarus</c:v>
                </c:pt>
                <c:pt idx="7">
                  <c:v>Alanis</c:v>
                </c:pt>
                <c:pt idx="8">
                  <c:v>Valencia</c:v>
                </c:pt>
                <c:pt idx="9">
                  <c:v>Francis</c:v>
                </c:pt>
                <c:pt idx="10">
                  <c:v>Chenoa</c:v>
                </c:pt>
                <c:pt idx="11">
                  <c:v>Swing</c:v>
                </c:pt>
                <c:pt idx="12">
                  <c:v>Invictus</c:v>
                </c:pt>
                <c:pt idx="13">
                  <c:v>Amora</c:v>
                </c:pt>
                <c:pt idx="14">
                  <c:v>Markies</c:v>
                </c:pt>
                <c:pt idx="15">
                  <c:v>Longinus</c:v>
                </c:pt>
                <c:pt idx="16">
                  <c:v>Saratoga Russet</c:v>
                </c:pt>
                <c:pt idx="17">
                  <c:v>Quintera</c:v>
                </c:pt>
                <c:pt idx="18">
                  <c:v>Alegria</c:v>
                </c:pt>
              </c:strCache>
            </c:strRef>
          </c:cat>
          <c:val>
            <c:numRef>
              <c:f>'Tubercules Rupp'!$M$2:$M$33</c:f>
              <c:numCache>
                <c:formatCode>0%</c:formatCode>
                <c:ptCount val="19"/>
                <c:pt idx="0">
                  <c:v>0.4</c:v>
                </c:pt>
                <c:pt idx="1">
                  <c:v>0.4</c:v>
                </c:pt>
                <c:pt idx="2">
                  <c:v>0.5</c:v>
                </c:pt>
                <c:pt idx="3">
                  <c:v>0.6</c:v>
                </c:pt>
                <c:pt idx="4">
                  <c:v>0.6</c:v>
                </c:pt>
                <c:pt idx="5">
                  <c:v>0.7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0.3</c:v>
                </c:pt>
                <c:pt idx="10">
                  <c:v>0.4</c:v>
                </c:pt>
                <c:pt idx="11">
                  <c:v>0.4</c:v>
                </c:pt>
                <c:pt idx="12">
                  <c:v>0.75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0.55000000000000004</c:v>
                </c:pt>
                <c:pt idx="17">
                  <c:v>0.4</c:v>
                </c:pt>
                <c:pt idx="18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E1-4FCE-9426-694B9C728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832976"/>
        <c:axId val="193833456"/>
      </c:barChart>
      <c:catAx>
        <c:axId val="19383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33456"/>
        <c:crosses val="autoZero"/>
        <c:auto val="1"/>
        <c:lblAlgn val="ctr"/>
        <c:lblOffset val="100"/>
        <c:noMultiLvlLbl val="0"/>
      </c:catAx>
      <c:valAx>
        <c:axId val="19383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83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85B50-DB84-46DF-A9DD-FF181174961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9F2CAA23-200B-4249-9F43-778CA8120395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de-CH" sz="1400" b="1" dirty="0">
              <a:solidFill>
                <a:schemeClr val="tx1"/>
              </a:solidFill>
              <a:latin typeface="+mj-lt"/>
            </a:rPr>
            <a:t>AP 1: </a:t>
          </a:r>
          <a:r>
            <a:rPr lang="fr-CH" sz="1400" b="1" dirty="0" err="1">
              <a:solidFill>
                <a:schemeClr val="tx1"/>
              </a:solidFill>
              <a:latin typeface="+mj-lt"/>
            </a:rPr>
            <a:t>Situationsanalyse</a:t>
          </a:r>
          <a:r>
            <a:rPr lang="fr-CH" sz="1400" b="1" dirty="0">
              <a:solidFill>
                <a:schemeClr val="tx1"/>
              </a:solidFill>
              <a:latin typeface="+mj-lt"/>
            </a:rPr>
            <a:t> / </a:t>
          </a:r>
          <a:r>
            <a:rPr lang="fr-CH" sz="1400" b="1" dirty="0" err="1">
              <a:solidFill>
                <a:schemeClr val="tx1"/>
              </a:solidFill>
              <a:latin typeface="+mj-lt"/>
            </a:rPr>
            <a:t>Abklärung</a:t>
          </a:r>
          <a:r>
            <a:rPr lang="fr-CH" sz="1400" b="1" dirty="0">
              <a:solidFill>
                <a:schemeClr val="tx1"/>
              </a:solidFill>
              <a:latin typeface="+mj-lt"/>
            </a:rPr>
            <a:t> der </a:t>
          </a:r>
          <a:r>
            <a:rPr lang="fr-CH" sz="1400" b="1" dirty="0" err="1">
              <a:solidFill>
                <a:schemeClr val="tx1"/>
              </a:solidFill>
              <a:latin typeface="+mj-lt"/>
            </a:rPr>
            <a:t>Ursachen</a:t>
          </a:r>
          <a:r>
            <a:rPr lang="fr-CH" sz="1400" b="1" dirty="0">
              <a:solidFill>
                <a:schemeClr val="tx1"/>
              </a:solidFill>
              <a:latin typeface="+mj-lt"/>
            </a:rPr>
            <a:t> / </a:t>
          </a:r>
          <a:r>
            <a:rPr lang="fr-CH" sz="1400" b="1" dirty="0" err="1">
              <a:solidFill>
                <a:schemeClr val="tx1"/>
              </a:solidFill>
              <a:latin typeface="+mj-lt"/>
            </a:rPr>
            <a:t>Einfluss</a:t>
          </a:r>
          <a:r>
            <a:rPr lang="fr-CH" sz="1400" b="1" dirty="0">
              <a:solidFill>
                <a:schemeClr val="tx1"/>
              </a:solidFill>
              <a:latin typeface="+mj-lt"/>
            </a:rPr>
            <a:t> </a:t>
          </a:r>
          <a:r>
            <a:rPr lang="fr-CH" sz="1400" b="1" dirty="0" err="1">
              <a:solidFill>
                <a:schemeClr val="tx1"/>
              </a:solidFill>
              <a:latin typeface="+mj-lt"/>
            </a:rPr>
            <a:t>Standort</a:t>
          </a:r>
          <a:r>
            <a:rPr lang="fr-CH" sz="1400" b="1" dirty="0">
              <a:solidFill>
                <a:schemeClr val="tx1"/>
              </a:solidFill>
              <a:latin typeface="+mj-lt"/>
            </a:rPr>
            <a:t> und </a:t>
          </a:r>
          <a:r>
            <a:rPr lang="fr-CH" sz="1400" b="1" dirty="0" err="1">
              <a:solidFill>
                <a:schemeClr val="tx1"/>
              </a:solidFill>
              <a:latin typeface="+mj-lt"/>
            </a:rPr>
            <a:t>Anbautechnik</a:t>
          </a:r>
          <a:endParaRPr lang="de-CH" sz="1400" b="1" dirty="0">
            <a:solidFill>
              <a:schemeClr val="tx1"/>
            </a:solidFill>
            <a:latin typeface="+mj-lt"/>
          </a:endParaRPr>
        </a:p>
      </dgm:t>
    </dgm:pt>
    <dgm:pt modelId="{1F975850-D42F-44B3-9AB5-4BB10327A1D1}" type="parTrans" cxnId="{884C8A2B-37CA-4DC2-B610-8B940F62EC79}">
      <dgm:prSet/>
      <dgm:spPr/>
      <dgm:t>
        <a:bodyPr/>
        <a:lstStyle/>
        <a:p>
          <a:endParaRPr lang="de-CH" sz="1600">
            <a:solidFill>
              <a:schemeClr val="tx1"/>
            </a:solidFill>
          </a:endParaRPr>
        </a:p>
      </dgm:t>
    </dgm:pt>
    <dgm:pt modelId="{1EACB98A-631C-471B-A9F1-BABA7DA961FA}" type="sibTrans" cxnId="{884C8A2B-37CA-4DC2-B610-8B940F62EC79}">
      <dgm:prSet custT="1"/>
      <dgm:spPr>
        <a:solidFill>
          <a:schemeClr val="accent5"/>
        </a:solidFill>
        <a:ln>
          <a:solidFill>
            <a:schemeClr val="accent5">
              <a:alpha val="90000"/>
            </a:schemeClr>
          </a:solidFill>
        </a:ln>
      </dgm:spPr>
      <dgm:t>
        <a:bodyPr/>
        <a:lstStyle/>
        <a:p>
          <a:endParaRPr lang="de-CH" sz="2000" dirty="0">
            <a:solidFill>
              <a:schemeClr val="tx1"/>
            </a:solidFill>
            <a:highlight>
              <a:srgbClr val="FF0000"/>
            </a:highlight>
          </a:endParaRPr>
        </a:p>
      </dgm:t>
    </dgm:pt>
    <dgm:pt modelId="{CFCB9434-080E-4454-BCA1-2D7DD38AE253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marL="450850" indent="0"/>
          <a:r>
            <a:rPr lang="de-CH" sz="1400" b="1" dirty="0">
              <a:solidFill>
                <a:schemeClr val="tx1"/>
              </a:solidFill>
              <a:latin typeface="+mj-lt"/>
            </a:rPr>
            <a:t>AP 4: </a:t>
          </a:r>
          <a:r>
            <a:rPr lang="de-CH" sz="14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Pflanzgutübertragung?</a:t>
          </a:r>
          <a:endParaRPr lang="de-CH" sz="1400" b="1" dirty="0">
            <a:solidFill>
              <a:schemeClr val="tx1"/>
            </a:solidFill>
            <a:latin typeface="+mj-lt"/>
          </a:endParaRPr>
        </a:p>
      </dgm:t>
    </dgm:pt>
    <dgm:pt modelId="{6DE62CDA-870D-4484-B588-8242F25CCCBA}" type="parTrans" cxnId="{59C37E71-CE45-4A95-8847-29AFFC36D7F5}">
      <dgm:prSet/>
      <dgm:spPr/>
      <dgm:t>
        <a:bodyPr/>
        <a:lstStyle/>
        <a:p>
          <a:endParaRPr lang="de-CH" sz="1600">
            <a:solidFill>
              <a:schemeClr val="tx1"/>
            </a:solidFill>
          </a:endParaRPr>
        </a:p>
      </dgm:t>
    </dgm:pt>
    <dgm:pt modelId="{C10AE0C7-3E0D-463D-9139-8088C8F1665E}" type="sibTrans" cxnId="{59C37E71-CE45-4A95-8847-29AFFC36D7F5}">
      <dgm:prSet custT="1"/>
      <dgm:spPr/>
      <dgm:t>
        <a:bodyPr/>
        <a:lstStyle/>
        <a:p>
          <a:endParaRPr lang="de-CH" sz="2000">
            <a:solidFill>
              <a:schemeClr val="tx1"/>
            </a:solidFill>
          </a:endParaRPr>
        </a:p>
      </dgm:t>
    </dgm:pt>
    <dgm:pt modelId="{8E0B6312-71CD-4798-85AC-4F45D1DAB4B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marL="450850" indent="0"/>
          <a:r>
            <a:rPr lang="de-CH" sz="1400" b="1" dirty="0">
              <a:solidFill>
                <a:schemeClr val="tx1"/>
              </a:solidFill>
              <a:latin typeface="+mj-lt"/>
            </a:rPr>
            <a:t>AP 3: </a:t>
          </a:r>
          <a:r>
            <a:rPr lang="de-CH" sz="1400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Untersuchung der Sortenanfälligkeit</a:t>
          </a:r>
          <a:endParaRPr lang="de-CH" sz="1400" b="1" dirty="0">
            <a:solidFill>
              <a:schemeClr val="tx1"/>
            </a:solidFill>
            <a:latin typeface="+mj-lt"/>
          </a:endParaRPr>
        </a:p>
      </dgm:t>
    </dgm:pt>
    <dgm:pt modelId="{790E5D82-2132-4530-B004-ED963058F9E1}" type="parTrans" cxnId="{CD170618-D2EF-4733-B3A0-0DFD10512D64}">
      <dgm:prSet/>
      <dgm:spPr/>
      <dgm:t>
        <a:bodyPr/>
        <a:lstStyle/>
        <a:p>
          <a:endParaRPr lang="de-CH" sz="1600">
            <a:solidFill>
              <a:schemeClr val="tx1"/>
            </a:solidFill>
          </a:endParaRPr>
        </a:p>
      </dgm:t>
    </dgm:pt>
    <dgm:pt modelId="{79B9A077-3955-45AB-9837-3EC6135EEB1D}" type="sibTrans" cxnId="{CD170618-D2EF-4733-B3A0-0DFD10512D64}">
      <dgm:prSet custT="1"/>
      <dgm:spPr>
        <a:solidFill>
          <a:schemeClr val="accent2">
            <a:lumMod val="60000"/>
            <a:lumOff val="40000"/>
            <a:alpha val="90000"/>
          </a:schemeClr>
        </a:solidFill>
        <a:ln>
          <a:solidFill>
            <a:schemeClr val="accent2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endParaRPr lang="de-CH" sz="1800" dirty="0">
            <a:solidFill>
              <a:schemeClr val="tx1"/>
            </a:solidFill>
          </a:endParaRPr>
        </a:p>
      </dgm:t>
    </dgm:pt>
    <dgm:pt modelId="{3D1BB91C-6F61-492E-A429-89E653F8FCE3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marL="0" algn="l"/>
          <a:endParaRPr lang="de-CH" sz="1400" b="1" dirty="0">
            <a:solidFill>
              <a:schemeClr val="tx1"/>
            </a:solidFill>
            <a:latin typeface="+mj-lt"/>
          </a:endParaRPr>
        </a:p>
        <a:p>
          <a:pPr marL="450850" indent="0" algn="l"/>
          <a:r>
            <a:rPr lang="de-CH" sz="1400" b="1" dirty="0">
              <a:solidFill>
                <a:schemeClr val="tx1"/>
              </a:solidFill>
              <a:latin typeface="+mj-lt"/>
            </a:rPr>
            <a:t>AP 2: </a:t>
          </a:r>
          <a:r>
            <a:rPr lang="de-CH" sz="1400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Untersuchung der Krankheitsentwicklung</a:t>
          </a:r>
          <a:endParaRPr lang="de-CH" sz="1400" b="1" dirty="0">
            <a:solidFill>
              <a:schemeClr val="tx1"/>
            </a:solidFill>
            <a:latin typeface="+mj-lt"/>
          </a:endParaRPr>
        </a:p>
        <a:p>
          <a:pPr marL="0" algn="l"/>
          <a:endParaRPr lang="de-CH" sz="1400" b="1" dirty="0">
            <a:solidFill>
              <a:schemeClr val="tx1"/>
            </a:solidFill>
            <a:latin typeface="+mj-lt"/>
          </a:endParaRPr>
        </a:p>
      </dgm:t>
    </dgm:pt>
    <dgm:pt modelId="{4813105D-73B3-4F67-8563-2F6EEB9BECFE}" type="parTrans" cxnId="{4FF9BEF3-C99F-45A1-B890-2F426A2F18B5}">
      <dgm:prSet/>
      <dgm:spPr/>
      <dgm:t>
        <a:bodyPr/>
        <a:lstStyle/>
        <a:p>
          <a:endParaRPr lang="de-CH" sz="1600">
            <a:solidFill>
              <a:schemeClr val="tx1"/>
            </a:solidFill>
          </a:endParaRPr>
        </a:p>
      </dgm:t>
    </dgm:pt>
    <dgm:pt modelId="{19DD16F8-9788-4A97-BA1D-56ED2C41D979}" type="sibTrans" cxnId="{4FF9BEF3-C99F-45A1-B890-2F426A2F18B5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endParaRPr lang="de-CH" sz="1800">
            <a:solidFill>
              <a:schemeClr val="tx1"/>
            </a:solidFill>
          </a:endParaRPr>
        </a:p>
      </dgm:t>
    </dgm:pt>
    <dgm:pt modelId="{8CE31EBA-80E8-4197-89BE-9BE83A139D94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CH" sz="1400" b="1" dirty="0">
              <a:solidFill>
                <a:schemeClr val="tx1"/>
              </a:solidFill>
              <a:latin typeface="+mj-lt"/>
            </a:rPr>
            <a:t>AP 5: </a:t>
          </a:r>
          <a:r>
            <a:rPr lang="fr-CH" sz="1400" b="1" dirty="0" err="1">
              <a:solidFill>
                <a:schemeClr val="tx1"/>
              </a:solidFill>
              <a:latin typeface="+mj-lt"/>
            </a:rPr>
            <a:t>Definition</a:t>
          </a:r>
          <a:r>
            <a:rPr lang="fr-CH" sz="1400" b="1" dirty="0">
              <a:solidFill>
                <a:schemeClr val="tx1"/>
              </a:solidFill>
              <a:latin typeface="+mj-lt"/>
            </a:rPr>
            <a:t> und </a:t>
          </a:r>
          <a:r>
            <a:rPr lang="fr-CH" sz="1400" b="1" dirty="0" err="1">
              <a:solidFill>
                <a:schemeClr val="tx1"/>
              </a:solidFill>
              <a:latin typeface="+mj-lt"/>
            </a:rPr>
            <a:t>Prüfung</a:t>
          </a:r>
          <a:r>
            <a:rPr lang="fr-CH" sz="1400" b="1" dirty="0">
              <a:solidFill>
                <a:schemeClr val="tx1"/>
              </a:solidFill>
              <a:latin typeface="+mj-lt"/>
            </a:rPr>
            <a:t> von </a:t>
          </a:r>
          <a:r>
            <a:rPr lang="fr-CH" sz="1400" b="1" dirty="0" err="1">
              <a:solidFill>
                <a:schemeClr val="tx1"/>
              </a:solidFill>
              <a:latin typeface="+mj-lt"/>
            </a:rPr>
            <a:t>Massnahmen</a:t>
          </a:r>
          <a:endParaRPr lang="de-CH" sz="1400" b="1" dirty="0">
            <a:solidFill>
              <a:schemeClr val="tx1"/>
            </a:solidFill>
            <a:latin typeface="+mj-lt"/>
          </a:endParaRPr>
        </a:p>
      </dgm:t>
    </dgm:pt>
    <dgm:pt modelId="{16DC768E-1D5A-457F-8B7D-A8BE29817EF7}" type="parTrans" cxnId="{CFD22363-22C9-4FFC-98CA-8BE30C46612F}">
      <dgm:prSet/>
      <dgm:spPr/>
      <dgm:t>
        <a:bodyPr/>
        <a:lstStyle/>
        <a:p>
          <a:endParaRPr lang="de-CH" sz="1600">
            <a:solidFill>
              <a:schemeClr val="tx1"/>
            </a:solidFill>
          </a:endParaRPr>
        </a:p>
      </dgm:t>
    </dgm:pt>
    <dgm:pt modelId="{6351636F-354F-46E4-A741-B65878AC9976}" type="sibTrans" cxnId="{CFD22363-22C9-4FFC-98CA-8BE30C46612F}">
      <dgm:prSet/>
      <dgm:spPr/>
      <dgm:t>
        <a:bodyPr/>
        <a:lstStyle/>
        <a:p>
          <a:endParaRPr lang="de-CH" sz="1600">
            <a:solidFill>
              <a:schemeClr val="tx1"/>
            </a:solidFill>
          </a:endParaRPr>
        </a:p>
      </dgm:t>
    </dgm:pt>
    <dgm:pt modelId="{DB75628C-6931-409B-AB5E-0ADB86E9A3CB}" type="pres">
      <dgm:prSet presAssocID="{2C085B50-DB84-46DF-A9DD-FF1811749618}" presName="outerComposite" presStyleCnt="0">
        <dgm:presLayoutVars>
          <dgm:chMax val="5"/>
          <dgm:dir/>
          <dgm:resizeHandles val="exact"/>
        </dgm:presLayoutVars>
      </dgm:prSet>
      <dgm:spPr/>
    </dgm:pt>
    <dgm:pt modelId="{F141B7AA-FD4D-4A93-84BA-3673F05ABBA5}" type="pres">
      <dgm:prSet presAssocID="{2C085B50-DB84-46DF-A9DD-FF1811749618}" presName="dummyMaxCanvas" presStyleCnt="0">
        <dgm:presLayoutVars/>
      </dgm:prSet>
      <dgm:spPr/>
    </dgm:pt>
    <dgm:pt modelId="{BFE174A9-5DDD-4006-ACBC-A2A058B40B55}" type="pres">
      <dgm:prSet presAssocID="{2C085B50-DB84-46DF-A9DD-FF1811749618}" presName="FiveNodes_1" presStyleLbl="node1" presStyleIdx="0" presStyleCnt="5" custScaleX="88994" custScaleY="81683" custLinFactNeighborX="13957" custLinFactNeighborY="-7221">
        <dgm:presLayoutVars>
          <dgm:bulletEnabled val="1"/>
        </dgm:presLayoutVars>
      </dgm:prSet>
      <dgm:spPr/>
    </dgm:pt>
    <dgm:pt modelId="{AE0EC692-E481-462E-ABF7-0C2ED6025C08}" type="pres">
      <dgm:prSet presAssocID="{2C085B50-DB84-46DF-A9DD-FF1811749618}" presName="FiveNodes_2" presStyleLbl="node1" presStyleIdx="1" presStyleCnt="5" custScaleX="74965" custScaleY="81683" custLinFactNeighborX="13026" custLinFactNeighborY="23250">
        <dgm:presLayoutVars>
          <dgm:bulletEnabled val="1"/>
        </dgm:presLayoutVars>
      </dgm:prSet>
      <dgm:spPr/>
    </dgm:pt>
    <dgm:pt modelId="{26D56788-AB72-4FF1-BC03-05C7E6370D8E}" type="pres">
      <dgm:prSet presAssocID="{2C085B50-DB84-46DF-A9DD-FF1811749618}" presName="FiveNodes_3" presStyleLbl="node1" presStyleIdx="2" presStyleCnt="5" custScaleX="74965" custScaleY="81683" custLinFactNeighborX="5383" custLinFactNeighborY="-2658">
        <dgm:presLayoutVars>
          <dgm:bulletEnabled val="1"/>
        </dgm:presLayoutVars>
      </dgm:prSet>
      <dgm:spPr/>
    </dgm:pt>
    <dgm:pt modelId="{FC4DC79A-6C7F-40B0-A88E-C9D9841B8645}" type="pres">
      <dgm:prSet presAssocID="{2C085B50-DB84-46DF-A9DD-FF1811749618}" presName="FiveNodes_4" presStyleLbl="node1" presStyleIdx="3" presStyleCnt="5" custScaleX="74970" custScaleY="81683" custLinFactNeighborX="-1958" custLinFactNeighborY="-26889">
        <dgm:presLayoutVars>
          <dgm:bulletEnabled val="1"/>
        </dgm:presLayoutVars>
      </dgm:prSet>
      <dgm:spPr/>
    </dgm:pt>
    <dgm:pt modelId="{2137446A-50D2-45B2-B121-6FF397611DBE}" type="pres">
      <dgm:prSet presAssocID="{2C085B50-DB84-46DF-A9DD-FF1811749618}" presName="FiveNodes_5" presStyleLbl="node1" presStyleIdx="4" presStyleCnt="5" custScaleX="47044" custScaleY="81683" custLinFactNeighborX="4561" custLinFactNeighborY="-50295">
        <dgm:presLayoutVars>
          <dgm:bulletEnabled val="1"/>
        </dgm:presLayoutVars>
      </dgm:prSet>
      <dgm:spPr/>
    </dgm:pt>
    <dgm:pt modelId="{5B35B67F-234D-4AB9-9402-07AB0A444526}" type="pres">
      <dgm:prSet presAssocID="{2C085B50-DB84-46DF-A9DD-FF1811749618}" presName="FiveConn_1-2" presStyleLbl="fgAccFollowNode1" presStyleIdx="0" presStyleCnt="4" custLinFactX="-300000" custLinFactNeighborX="-398113" custLinFactNeighborY="13776">
        <dgm:presLayoutVars>
          <dgm:bulletEnabled val="1"/>
        </dgm:presLayoutVars>
      </dgm:prSet>
      <dgm:spPr/>
    </dgm:pt>
    <dgm:pt modelId="{E3DFC4AC-3D19-4EE8-AB41-D5371E00CA7B}" type="pres">
      <dgm:prSet presAssocID="{2C085B50-DB84-46DF-A9DD-FF1811749618}" presName="FiveConn_2-3" presStyleLbl="fgAccFollowNode1" presStyleIdx="1" presStyleCnt="4" custFlipVert="1" custFlipHor="1" custScaleX="12071" custScaleY="68903" custLinFactNeighborX="33560" custLinFactNeighborY="-63470">
        <dgm:presLayoutVars>
          <dgm:bulletEnabled val="1"/>
        </dgm:presLayoutVars>
      </dgm:prSet>
      <dgm:spPr/>
    </dgm:pt>
    <dgm:pt modelId="{665F1FB9-0E2A-4FA5-9655-55B021D2ECD0}" type="pres">
      <dgm:prSet presAssocID="{2C085B50-DB84-46DF-A9DD-FF1811749618}" presName="FiveConn_3-4" presStyleLbl="fgAccFollowNode1" presStyleIdx="2" presStyleCnt="4" custFlipVert="1" custScaleX="9388" custScaleY="67151" custLinFactNeighborX="-62956" custLinFactNeighborY="-90081">
        <dgm:presLayoutVars>
          <dgm:bulletEnabled val="1"/>
        </dgm:presLayoutVars>
      </dgm:prSet>
      <dgm:spPr/>
    </dgm:pt>
    <dgm:pt modelId="{B7DA78E5-B71F-41EB-93C4-49B0E7D14BE4}" type="pres">
      <dgm:prSet presAssocID="{2C085B50-DB84-46DF-A9DD-FF1811749618}" presName="FiveConn_4-5" presStyleLbl="fgAccFollowNode1" presStyleIdx="3" presStyleCnt="4" custLinFactX="-90649" custLinFactNeighborX="-100000" custLinFactNeighborY="59694">
        <dgm:presLayoutVars>
          <dgm:bulletEnabled val="1"/>
        </dgm:presLayoutVars>
      </dgm:prSet>
      <dgm:spPr/>
    </dgm:pt>
    <dgm:pt modelId="{9BFC2507-68C3-4EC3-966B-19A6CB7104A9}" type="pres">
      <dgm:prSet presAssocID="{2C085B50-DB84-46DF-A9DD-FF1811749618}" presName="FiveNodes_1_text" presStyleLbl="node1" presStyleIdx="4" presStyleCnt="5">
        <dgm:presLayoutVars>
          <dgm:bulletEnabled val="1"/>
        </dgm:presLayoutVars>
      </dgm:prSet>
      <dgm:spPr/>
    </dgm:pt>
    <dgm:pt modelId="{B4E211CA-DB72-4E81-A9AF-E7DD0082A531}" type="pres">
      <dgm:prSet presAssocID="{2C085B50-DB84-46DF-A9DD-FF1811749618}" presName="FiveNodes_2_text" presStyleLbl="node1" presStyleIdx="4" presStyleCnt="5">
        <dgm:presLayoutVars>
          <dgm:bulletEnabled val="1"/>
        </dgm:presLayoutVars>
      </dgm:prSet>
      <dgm:spPr/>
    </dgm:pt>
    <dgm:pt modelId="{D87D0EBC-2A26-4CF1-B532-77AAFE3962B5}" type="pres">
      <dgm:prSet presAssocID="{2C085B50-DB84-46DF-A9DD-FF1811749618}" presName="FiveNodes_3_text" presStyleLbl="node1" presStyleIdx="4" presStyleCnt="5">
        <dgm:presLayoutVars>
          <dgm:bulletEnabled val="1"/>
        </dgm:presLayoutVars>
      </dgm:prSet>
      <dgm:spPr/>
    </dgm:pt>
    <dgm:pt modelId="{BD080D70-AE9C-4B05-9F02-26AECB153E6E}" type="pres">
      <dgm:prSet presAssocID="{2C085B50-DB84-46DF-A9DD-FF1811749618}" presName="FiveNodes_4_text" presStyleLbl="node1" presStyleIdx="4" presStyleCnt="5">
        <dgm:presLayoutVars>
          <dgm:bulletEnabled val="1"/>
        </dgm:presLayoutVars>
      </dgm:prSet>
      <dgm:spPr/>
    </dgm:pt>
    <dgm:pt modelId="{DEA7941E-8ED5-4772-A2A9-B86A8F40F7F7}" type="pres">
      <dgm:prSet presAssocID="{2C085B50-DB84-46DF-A9DD-FF1811749618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D170618-D2EF-4733-B3A0-0DFD10512D64}" srcId="{2C085B50-DB84-46DF-A9DD-FF1811749618}" destId="{8E0B6312-71CD-4798-85AC-4F45D1DAB4B4}" srcOrd="2" destOrd="0" parTransId="{790E5D82-2132-4530-B004-ED963058F9E1}" sibTransId="{79B9A077-3955-45AB-9837-3EC6135EEB1D}"/>
    <dgm:cxn modelId="{D1F7EE19-713D-4971-A044-01056A2C46B0}" type="presOf" srcId="{79B9A077-3955-45AB-9837-3EC6135EEB1D}" destId="{665F1FB9-0E2A-4FA5-9655-55B021D2ECD0}" srcOrd="0" destOrd="0" presId="urn:microsoft.com/office/officeart/2005/8/layout/vProcess5"/>
    <dgm:cxn modelId="{0F92A226-481F-4A86-9C75-35E0036C4CD0}" type="presOf" srcId="{C10AE0C7-3E0D-463D-9139-8088C8F1665E}" destId="{B7DA78E5-B71F-41EB-93C4-49B0E7D14BE4}" srcOrd="0" destOrd="0" presId="urn:microsoft.com/office/officeart/2005/8/layout/vProcess5"/>
    <dgm:cxn modelId="{884C8A2B-37CA-4DC2-B610-8B940F62EC79}" srcId="{2C085B50-DB84-46DF-A9DD-FF1811749618}" destId="{9F2CAA23-200B-4249-9F43-778CA8120395}" srcOrd="0" destOrd="0" parTransId="{1F975850-D42F-44B3-9AB5-4BB10327A1D1}" sibTransId="{1EACB98A-631C-471B-A9F1-BABA7DA961FA}"/>
    <dgm:cxn modelId="{19650635-0A58-4C91-ACB7-F8702631F83E}" type="presOf" srcId="{CFCB9434-080E-4454-BCA1-2D7DD38AE253}" destId="{FC4DC79A-6C7F-40B0-A88E-C9D9841B8645}" srcOrd="0" destOrd="0" presId="urn:microsoft.com/office/officeart/2005/8/layout/vProcess5"/>
    <dgm:cxn modelId="{9F12963E-AF6D-4DBC-80A8-E691D3FB4903}" type="presOf" srcId="{8E0B6312-71CD-4798-85AC-4F45D1DAB4B4}" destId="{D87D0EBC-2A26-4CF1-B532-77AAFE3962B5}" srcOrd="1" destOrd="0" presId="urn:microsoft.com/office/officeart/2005/8/layout/vProcess5"/>
    <dgm:cxn modelId="{CFD22363-22C9-4FFC-98CA-8BE30C46612F}" srcId="{2C085B50-DB84-46DF-A9DD-FF1811749618}" destId="{8CE31EBA-80E8-4197-89BE-9BE83A139D94}" srcOrd="4" destOrd="0" parTransId="{16DC768E-1D5A-457F-8B7D-A8BE29817EF7}" sibTransId="{6351636F-354F-46E4-A741-B65878AC9976}"/>
    <dgm:cxn modelId="{19165D4D-3098-4F95-94F3-6E4BB2B7B87F}" type="presOf" srcId="{19DD16F8-9788-4A97-BA1D-56ED2C41D979}" destId="{E3DFC4AC-3D19-4EE8-AB41-D5371E00CA7B}" srcOrd="0" destOrd="0" presId="urn:microsoft.com/office/officeart/2005/8/layout/vProcess5"/>
    <dgm:cxn modelId="{59C37E71-CE45-4A95-8847-29AFFC36D7F5}" srcId="{2C085B50-DB84-46DF-A9DD-FF1811749618}" destId="{CFCB9434-080E-4454-BCA1-2D7DD38AE253}" srcOrd="3" destOrd="0" parTransId="{6DE62CDA-870D-4484-B588-8242F25CCCBA}" sibTransId="{C10AE0C7-3E0D-463D-9139-8088C8F1665E}"/>
    <dgm:cxn modelId="{F8D28671-1908-4E1F-B917-FF431C2F0719}" type="presOf" srcId="{9F2CAA23-200B-4249-9F43-778CA8120395}" destId="{BFE174A9-5DDD-4006-ACBC-A2A058B40B55}" srcOrd="0" destOrd="0" presId="urn:microsoft.com/office/officeart/2005/8/layout/vProcess5"/>
    <dgm:cxn modelId="{7C634F5A-4E1D-42FE-B61A-1FA74A28406A}" type="presOf" srcId="{8E0B6312-71CD-4798-85AC-4F45D1DAB4B4}" destId="{26D56788-AB72-4FF1-BC03-05C7E6370D8E}" srcOrd="0" destOrd="0" presId="urn:microsoft.com/office/officeart/2005/8/layout/vProcess5"/>
    <dgm:cxn modelId="{CC8E7D84-692A-4873-AB36-C1AAAFE92EE6}" type="presOf" srcId="{CFCB9434-080E-4454-BCA1-2D7DD38AE253}" destId="{BD080D70-AE9C-4B05-9F02-26AECB153E6E}" srcOrd="1" destOrd="0" presId="urn:microsoft.com/office/officeart/2005/8/layout/vProcess5"/>
    <dgm:cxn modelId="{952C2C90-9C4F-4FEF-821D-24943FADFB51}" type="presOf" srcId="{9F2CAA23-200B-4249-9F43-778CA8120395}" destId="{9BFC2507-68C3-4EC3-966B-19A6CB7104A9}" srcOrd="1" destOrd="0" presId="urn:microsoft.com/office/officeart/2005/8/layout/vProcess5"/>
    <dgm:cxn modelId="{B24C78B0-F741-4323-A7D0-A3698B296554}" type="presOf" srcId="{2C085B50-DB84-46DF-A9DD-FF1811749618}" destId="{DB75628C-6931-409B-AB5E-0ADB86E9A3CB}" srcOrd="0" destOrd="0" presId="urn:microsoft.com/office/officeart/2005/8/layout/vProcess5"/>
    <dgm:cxn modelId="{74BAE0E7-1089-443C-BB4E-8E0205AEE020}" type="presOf" srcId="{1EACB98A-631C-471B-A9F1-BABA7DA961FA}" destId="{5B35B67F-234D-4AB9-9402-07AB0A444526}" srcOrd="0" destOrd="0" presId="urn:microsoft.com/office/officeart/2005/8/layout/vProcess5"/>
    <dgm:cxn modelId="{4A0149EA-0275-4291-BA66-4CA7C15CCA62}" type="presOf" srcId="{3D1BB91C-6F61-492E-A429-89E653F8FCE3}" destId="{AE0EC692-E481-462E-ABF7-0C2ED6025C08}" srcOrd="0" destOrd="0" presId="urn:microsoft.com/office/officeart/2005/8/layout/vProcess5"/>
    <dgm:cxn modelId="{3D5799ED-CDD0-44A8-9476-155AAF3231C5}" type="presOf" srcId="{8CE31EBA-80E8-4197-89BE-9BE83A139D94}" destId="{DEA7941E-8ED5-4772-A2A9-B86A8F40F7F7}" srcOrd="1" destOrd="0" presId="urn:microsoft.com/office/officeart/2005/8/layout/vProcess5"/>
    <dgm:cxn modelId="{4FF9BEF3-C99F-45A1-B890-2F426A2F18B5}" srcId="{2C085B50-DB84-46DF-A9DD-FF1811749618}" destId="{3D1BB91C-6F61-492E-A429-89E653F8FCE3}" srcOrd="1" destOrd="0" parTransId="{4813105D-73B3-4F67-8563-2F6EEB9BECFE}" sibTransId="{19DD16F8-9788-4A97-BA1D-56ED2C41D979}"/>
    <dgm:cxn modelId="{BEB8B7F7-D905-43C0-8D62-1B72BE95FECF}" type="presOf" srcId="{8CE31EBA-80E8-4197-89BE-9BE83A139D94}" destId="{2137446A-50D2-45B2-B121-6FF397611DBE}" srcOrd="0" destOrd="0" presId="urn:microsoft.com/office/officeart/2005/8/layout/vProcess5"/>
    <dgm:cxn modelId="{15D2EDFA-E7E3-4842-A581-4136900E0968}" type="presOf" srcId="{3D1BB91C-6F61-492E-A429-89E653F8FCE3}" destId="{B4E211CA-DB72-4E81-A9AF-E7DD0082A531}" srcOrd="1" destOrd="0" presId="urn:microsoft.com/office/officeart/2005/8/layout/vProcess5"/>
    <dgm:cxn modelId="{47515421-7806-488D-9AF1-1BE25EB3CE54}" type="presParOf" srcId="{DB75628C-6931-409B-AB5E-0ADB86E9A3CB}" destId="{F141B7AA-FD4D-4A93-84BA-3673F05ABBA5}" srcOrd="0" destOrd="0" presId="urn:microsoft.com/office/officeart/2005/8/layout/vProcess5"/>
    <dgm:cxn modelId="{81934089-D3FD-4F20-928A-57E48E2D4060}" type="presParOf" srcId="{DB75628C-6931-409B-AB5E-0ADB86E9A3CB}" destId="{BFE174A9-5DDD-4006-ACBC-A2A058B40B55}" srcOrd="1" destOrd="0" presId="urn:microsoft.com/office/officeart/2005/8/layout/vProcess5"/>
    <dgm:cxn modelId="{BAE76465-6C8E-4241-BF7C-2957667702EB}" type="presParOf" srcId="{DB75628C-6931-409B-AB5E-0ADB86E9A3CB}" destId="{AE0EC692-E481-462E-ABF7-0C2ED6025C08}" srcOrd="2" destOrd="0" presId="urn:microsoft.com/office/officeart/2005/8/layout/vProcess5"/>
    <dgm:cxn modelId="{AEEE18D2-BA1C-4FD7-AE95-4A8F2A43E2AC}" type="presParOf" srcId="{DB75628C-6931-409B-AB5E-0ADB86E9A3CB}" destId="{26D56788-AB72-4FF1-BC03-05C7E6370D8E}" srcOrd="3" destOrd="0" presId="urn:microsoft.com/office/officeart/2005/8/layout/vProcess5"/>
    <dgm:cxn modelId="{424D5421-773F-4F14-9DA8-C9FD4E29D126}" type="presParOf" srcId="{DB75628C-6931-409B-AB5E-0ADB86E9A3CB}" destId="{FC4DC79A-6C7F-40B0-A88E-C9D9841B8645}" srcOrd="4" destOrd="0" presId="urn:microsoft.com/office/officeart/2005/8/layout/vProcess5"/>
    <dgm:cxn modelId="{F28A212F-995A-470A-89EE-306747481051}" type="presParOf" srcId="{DB75628C-6931-409B-AB5E-0ADB86E9A3CB}" destId="{2137446A-50D2-45B2-B121-6FF397611DBE}" srcOrd="5" destOrd="0" presId="urn:microsoft.com/office/officeart/2005/8/layout/vProcess5"/>
    <dgm:cxn modelId="{867775F2-E52F-4E4A-8477-AF2B1028BF56}" type="presParOf" srcId="{DB75628C-6931-409B-AB5E-0ADB86E9A3CB}" destId="{5B35B67F-234D-4AB9-9402-07AB0A444526}" srcOrd="6" destOrd="0" presId="urn:microsoft.com/office/officeart/2005/8/layout/vProcess5"/>
    <dgm:cxn modelId="{7E3C1A10-B770-4AAC-9DAF-F21E5331D6E0}" type="presParOf" srcId="{DB75628C-6931-409B-AB5E-0ADB86E9A3CB}" destId="{E3DFC4AC-3D19-4EE8-AB41-D5371E00CA7B}" srcOrd="7" destOrd="0" presId="urn:microsoft.com/office/officeart/2005/8/layout/vProcess5"/>
    <dgm:cxn modelId="{E12FB1FE-D656-4365-9CF3-B76624907966}" type="presParOf" srcId="{DB75628C-6931-409B-AB5E-0ADB86E9A3CB}" destId="{665F1FB9-0E2A-4FA5-9655-55B021D2ECD0}" srcOrd="8" destOrd="0" presId="urn:microsoft.com/office/officeart/2005/8/layout/vProcess5"/>
    <dgm:cxn modelId="{31D3C6B4-85E8-43A2-BCAE-20C466C78B9E}" type="presParOf" srcId="{DB75628C-6931-409B-AB5E-0ADB86E9A3CB}" destId="{B7DA78E5-B71F-41EB-93C4-49B0E7D14BE4}" srcOrd="9" destOrd="0" presId="urn:microsoft.com/office/officeart/2005/8/layout/vProcess5"/>
    <dgm:cxn modelId="{07D0E271-AA89-44F2-9471-D63E2059E89D}" type="presParOf" srcId="{DB75628C-6931-409B-AB5E-0ADB86E9A3CB}" destId="{9BFC2507-68C3-4EC3-966B-19A6CB7104A9}" srcOrd="10" destOrd="0" presId="urn:microsoft.com/office/officeart/2005/8/layout/vProcess5"/>
    <dgm:cxn modelId="{49A6C438-55B7-4F8E-838B-4A39BD3A81EB}" type="presParOf" srcId="{DB75628C-6931-409B-AB5E-0ADB86E9A3CB}" destId="{B4E211CA-DB72-4E81-A9AF-E7DD0082A531}" srcOrd="11" destOrd="0" presId="urn:microsoft.com/office/officeart/2005/8/layout/vProcess5"/>
    <dgm:cxn modelId="{E1EECC2F-23DE-4043-A635-C2579635CD8B}" type="presParOf" srcId="{DB75628C-6931-409B-AB5E-0ADB86E9A3CB}" destId="{D87D0EBC-2A26-4CF1-B532-77AAFE3962B5}" srcOrd="12" destOrd="0" presId="urn:microsoft.com/office/officeart/2005/8/layout/vProcess5"/>
    <dgm:cxn modelId="{D598BCB1-3AD1-4B28-AAF6-B626F13D21D5}" type="presParOf" srcId="{DB75628C-6931-409B-AB5E-0ADB86E9A3CB}" destId="{BD080D70-AE9C-4B05-9F02-26AECB153E6E}" srcOrd="13" destOrd="0" presId="urn:microsoft.com/office/officeart/2005/8/layout/vProcess5"/>
    <dgm:cxn modelId="{168E219D-51D6-4A1C-AA58-BDCEFC3A2414}" type="presParOf" srcId="{DB75628C-6931-409B-AB5E-0ADB86E9A3CB}" destId="{DEA7941E-8ED5-4772-A2A9-B86A8F40F7F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CF8EC1-05FD-45E2-B100-2BA7170B8ADE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B1D2FED1-A15E-4C5A-BBCE-E9C0B3B1A894}">
      <dgm:prSet phldrT="[Text]"/>
      <dgm:spPr/>
      <dgm:t>
        <a:bodyPr/>
        <a:lstStyle/>
        <a:p>
          <a:r>
            <a:rPr lang="de-CH" b="1" dirty="0"/>
            <a:t>2023</a:t>
          </a:r>
        </a:p>
      </dgm:t>
    </dgm:pt>
    <dgm:pt modelId="{FCA98C75-6B96-4AB6-9B17-457FC064551B}" type="parTrans" cxnId="{DFD014D6-6FFB-4FA4-8EA1-D8A1031FAF4C}">
      <dgm:prSet/>
      <dgm:spPr/>
      <dgm:t>
        <a:bodyPr/>
        <a:lstStyle/>
        <a:p>
          <a:endParaRPr lang="de-CH" b="1"/>
        </a:p>
      </dgm:t>
    </dgm:pt>
    <dgm:pt modelId="{9312AD3C-F47C-4871-A3C2-FE7D45033F8D}" type="sibTrans" cxnId="{DFD014D6-6FFB-4FA4-8EA1-D8A1031FAF4C}">
      <dgm:prSet/>
      <dgm:spPr/>
      <dgm:t>
        <a:bodyPr/>
        <a:lstStyle/>
        <a:p>
          <a:endParaRPr lang="de-CH" b="1"/>
        </a:p>
      </dgm:t>
    </dgm:pt>
    <dgm:pt modelId="{F570E127-86C3-456A-BCF9-160B5B316659}">
      <dgm:prSet phldrT="[Text]"/>
      <dgm:spPr/>
      <dgm:t>
        <a:bodyPr/>
        <a:lstStyle/>
        <a:p>
          <a:r>
            <a:rPr lang="de-CH" b="1" dirty="0"/>
            <a:t>2026</a:t>
          </a:r>
        </a:p>
      </dgm:t>
    </dgm:pt>
    <dgm:pt modelId="{89A36312-CCE3-416C-9302-78F30E6EF49F}" type="parTrans" cxnId="{14C2E505-FDF2-4EA6-A1D1-81ECE39EB46A}">
      <dgm:prSet/>
      <dgm:spPr/>
      <dgm:t>
        <a:bodyPr/>
        <a:lstStyle/>
        <a:p>
          <a:endParaRPr lang="de-CH" b="1"/>
        </a:p>
      </dgm:t>
    </dgm:pt>
    <dgm:pt modelId="{DA3C9DA2-4F37-45CB-A9FE-EA783249B350}" type="sibTrans" cxnId="{14C2E505-FDF2-4EA6-A1D1-81ECE39EB46A}">
      <dgm:prSet/>
      <dgm:spPr/>
      <dgm:t>
        <a:bodyPr/>
        <a:lstStyle/>
        <a:p>
          <a:endParaRPr lang="de-CH" b="1"/>
        </a:p>
      </dgm:t>
    </dgm:pt>
    <dgm:pt modelId="{60FAC5F6-B9DF-4EB4-9D6A-BC8E568755A9}">
      <dgm:prSet phldrT="[Text]"/>
      <dgm:spPr/>
      <dgm:t>
        <a:bodyPr/>
        <a:lstStyle/>
        <a:p>
          <a:r>
            <a:rPr lang="de-CH" b="1" dirty="0"/>
            <a:t>2027</a:t>
          </a:r>
        </a:p>
      </dgm:t>
    </dgm:pt>
    <dgm:pt modelId="{0F7AEE31-F854-47E8-BBE0-A250AC3E118D}" type="parTrans" cxnId="{ED63A3D9-831E-4FA0-A11B-1F3D0CADAFF2}">
      <dgm:prSet/>
      <dgm:spPr/>
      <dgm:t>
        <a:bodyPr/>
        <a:lstStyle/>
        <a:p>
          <a:endParaRPr lang="de-CH" b="1"/>
        </a:p>
      </dgm:t>
    </dgm:pt>
    <dgm:pt modelId="{D92E1F2F-33C4-4BF3-B2BE-D370F6BBA2A4}" type="sibTrans" cxnId="{ED63A3D9-831E-4FA0-A11B-1F3D0CADAFF2}">
      <dgm:prSet/>
      <dgm:spPr/>
      <dgm:t>
        <a:bodyPr/>
        <a:lstStyle/>
        <a:p>
          <a:endParaRPr lang="de-CH" b="1"/>
        </a:p>
      </dgm:t>
    </dgm:pt>
    <dgm:pt modelId="{30CF9908-67D1-4D99-84C4-C9054997424D}">
      <dgm:prSet phldrT="[Text]"/>
      <dgm:spPr/>
      <dgm:t>
        <a:bodyPr/>
        <a:lstStyle/>
        <a:p>
          <a:r>
            <a:rPr lang="de-CH" b="1" dirty="0"/>
            <a:t>2025</a:t>
          </a:r>
        </a:p>
      </dgm:t>
    </dgm:pt>
    <dgm:pt modelId="{01970F40-2E5F-4DC9-BA6B-263AB0752BF8}" type="parTrans" cxnId="{8F25E531-CFB8-4527-8F4A-60F51ED0D524}">
      <dgm:prSet/>
      <dgm:spPr/>
      <dgm:t>
        <a:bodyPr/>
        <a:lstStyle/>
        <a:p>
          <a:endParaRPr lang="de-CH" b="1"/>
        </a:p>
      </dgm:t>
    </dgm:pt>
    <dgm:pt modelId="{DE25640D-43A1-433D-BB8C-E4A772643146}" type="sibTrans" cxnId="{8F25E531-CFB8-4527-8F4A-60F51ED0D524}">
      <dgm:prSet/>
      <dgm:spPr/>
      <dgm:t>
        <a:bodyPr/>
        <a:lstStyle/>
        <a:p>
          <a:endParaRPr lang="de-CH" b="1"/>
        </a:p>
      </dgm:t>
    </dgm:pt>
    <dgm:pt modelId="{261722C5-764A-443C-A36A-025866AC270E}">
      <dgm:prSet phldrT="[Text]"/>
      <dgm:spPr/>
      <dgm:t>
        <a:bodyPr/>
        <a:lstStyle/>
        <a:p>
          <a:r>
            <a:rPr lang="de-CH" b="1" dirty="0"/>
            <a:t>2024</a:t>
          </a:r>
        </a:p>
      </dgm:t>
    </dgm:pt>
    <dgm:pt modelId="{A49757A6-A9A1-4CD0-852C-C7969E711641}" type="parTrans" cxnId="{D64BB989-3B2C-49D6-8C1E-C7EC650D328E}">
      <dgm:prSet/>
      <dgm:spPr/>
      <dgm:t>
        <a:bodyPr/>
        <a:lstStyle/>
        <a:p>
          <a:endParaRPr lang="de-CH" b="1"/>
        </a:p>
      </dgm:t>
    </dgm:pt>
    <dgm:pt modelId="{27BD2224-D07D-4468-ACD0-A15568CF9A12}" type="sibTrans" cxnId="{D64BB989-3B2C-49D6-8C1E-C7EC650D328E}">
      <dgm:prSet/>
      <dgm:spPr/>
      <dgm:t>
        <a:bodyPr/>
        <a:lstStyle/>
        <a:p>
          <a:endParaRPr lang="de-CH" b="1"/>
        </a:p>
      </dgm:t>
    </dgm:pt>
    <dgm:pt modelId="{4D2EADA7-C210-40FA-9547-88A8485763C3}" type="pres">
      <dgm:prSet presAssocID="{0FCF8EC1-05FD-45E2-B100-2BA7170B8ADE}" presName="Name0" presStyleCnt="0">
        <dgm:presLayoutVars>
          <dgm:dir/>
          <dgm:animLvl val="lvl"/>
          <dgm:resizeHandles val="exact"/>
        </dgm:presLayoutVars>
      </dgm:prSet>
      <dgm:spPr/>
    </dgm:pt>
    <dgm:pt modelId="{ACAE7F27-78AD-4B59-8CD9-1C780553CE69}" type="pres">
      <dgm:prSet presAssocID="{0FCF8EC1-05FD-45E2-B100-2BA7170B8ADE}" presName="dummy" presStyleCnt="0"/>
      <dgm:spPr/>
    </dgm:pt>
    <dgm:pt modelId="{FC783188-8029-4E44-B9ED-BC166E38A7B5}" type="pres">
      <dgm:prSet presAssocID="{0FCF8EC1-05FD-45E2-B100-2BA7170B8ADE}" presName="linH" presStyleCnt="0"/>
      <dgm:spPr/>
    </dgm:pt>
    <dgm:pt modelId="{87ACF464-B262-49BD-9C1E-A54D342FEBCF}" type="pres">
      <dgm:prSet presAssocID="{0FCF8EC1-05FD-45E2-B100-2BA7170B8ADE}" presName="padding1" presStyleCnt="0"/>
      <dgm:spPr/>
    </dgm:pt>
    <dgm:pt modelId="{40F338DF-EF3F-4E4B-B7C1-4AE4C0151D24}" type="pres">
      <dgm:prSet presAssocID="{B1D2FED1-A15E-4C5A-BBCE-E9C0B3B1A894}" presName="linV" presStyleCnt="0"/>
      <dgm:spPr/>
    </dgm:pt>
    <dgm:pt modelId="{9F001637-756C-4909-810B-D60835E5A784}" type="pres">
      <dgm:prSet presAssocID="{B1D2FED1-A15E-4C5A-BBCE-E9C0B3B1A894}" presName="spVertical1" presStyleCnt="0"/>
      <dgm:spPr/>
    </dgm:pt>
    <dgm:pt modelId="{F0B0ADF9-B527-48A0-BE8A-BE204649EA11}" type="pres">
      <dgm:prSet presAssocID="{B1D2FED1-A15E-4C5A-BBCE-E9C0B3B1A894}" presName="parTx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D7292063-6043-43CD-AB50-61AFF7E5B51E}" type="pres">
      <dgm:prSet presAssocID="{B1D2FED1-A15E-4C5A-BBCE-E9C0B3B1A894}" presName="spVertical2" presStyleCnt="0"/>
      <dgm:spPr/>
    </dgm:pt>
    <dgm:pt modelId="{FF17F49E-600C-4E58-9F02-3CCC8148B3FD}" type="pres">
      <dgm:prSet presAssocID="{B1D2FED1-A15E-4C5A-BBCE-E9C0B3B1A894}" presName="spVertical3" presStyleCnt="0"/>
      <dgm:spPr/>
    </dgm:pt>
    <dgm:pt modelId="{76C459D5-7C89-4CC0-AF23-CC98F384E2BF}" type="pres">
      <dgm:prSet presAssocID="{9312AD3C-F47C-4871-A3C2-FE7D45033F8D}" presName="space" presStyleCnt="0"/>
      <dgm:spPr/>
    </dgm:pt>
    <dgm:pt modelId="{48258147-3803-4732-BB9D-77A9975E1176}" type="pres">
      <dgm:prSet presAssocID="{261722C5-764A-443C-A36A-025866AC270E}" presName="linV" presStyleCnt="0"/>
      <dgm:spPr/>
    </dgm:pt>
    <dgm:pt modelId="{402B2D70-11FC-4C38-B76A-9F5BFDE09338}" type="pres">
      <dgm:prSet presAssocID="{261722C5-764A-443C-A36A-025866AC270E}" presName="spVertical1" presStyleCnt="0"/>
      <dgm:spPr/>
    </dgm:pt>
    <dgm:pt modelId="{A2C66A79-848F-4333-AD11-8C2E70B2DFE5}" type="pres">
      <dgm:prSet presAssocID="{261722C5-764A-443C-A36A-025866AC270E}" presName="parTx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1E9578C8-7EC9-482E-BF97-153D06EFC511}" type="pres">
      <dgm:prSet presAssocID="{261722C5-764A-443C-A36A-025866AC270E}" presName="spVertical2" presStyleCnt="0"/>
      <dgm:spPr/>
    </dgm:pt>
    <dgm:pt modelId="{4EA99B2E-6F12-4FC1-92D0-FEB453FF0B3A}" type="pres">
      <dgm:prSet presAssocID="{261722C5-764A-443C-A36A-025866AC270E}" presName="spVertical3" presStyleCnt="0"/>
      <dgm:spPr/>
    </dgm:pt>
    <dgm:pt modelId="{4ED9421B-C12D-406B-B8D8-26C681900C85}" type="pres">
      <dgm:prSet presAssocID="{27BD2224-D07D-4468-ACD0-A15568CF9A12}" presName="space" presStyleCnt="0"/>
      <dgm:spPr/>
    </dgm:pt>
    <dgm:pt modelId="{9AAB9CDA-5FB3-4119-A371-A78D586DDC70}" type="pres">
      <dgm:prSet presAssocID="{30CF9908-67D1-4D99-84C4-C9054997424D}" presName="linV" presStyleCnt="0"/>
      <dgm:spPr/>
    </dgm:pt>
    <dgm:pt modelId="{4A936CE2-DC03-4790-BC6D-10F7E57F462B}" type="pres">
      <dgm:prSet presAssocID="{30CF9908-67D1-4D99-84C4-C9054997424D}" presName="spVertical1" presStyleCnt="0"/>
      <dgm:spPr/>
    </dgm:pt>
    <dgm:pt modelId="{47A7F688-82CC-4631-B321-6BE72D7ADDA3}" type="pres">
      <dgm:prSet presAssocID="{30CF9908-67D1-4D99-84C4-C9054997424D}" presName="parTx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25EF153C-CC86-415E-9A78-68B70DC2CF62}" type="pres">
      <dgm:prSet presAssocID="{30CF9908-67D1-4D99-84C4-C9054997424D}" presName="spVertical2" presStyleCnt="0"/>
      <dgm:spPr/>
    </dgm:pt>
    <dgm:pt modelId="{41FD4FDA-952D-4D98-BB25-2993A6169D99}" type="pres">
      <dgm:prSet presAssocID="{30CF9908-67D1-4D99-84C4-C9054997424D}" presName="spVertical3" presStyleCnt="0"/>
      <dgm:spPr/>
    </dgm:pt>
    <dgm:pt modelId="{621DD822-71BE-4C8E-8419-E0F7813CEE19}" type="pres">
      <dgm:prSet presAssocID="{DE25640D-43A1-433D-BB8C-E4A772643146}" presName="space" presStyleCnt="0"/>
      <dgm:spPr/>
    </dgm:pt>
    <dgm:pt modelId="{D99D8F0E-C186-43DE-A834-CD5352066765}" type="pres">
      <dgm:prSet presAssocID="{F570E127-86C3-456A-BCF9-160B5B316659}" presName="linV" presStyleCnt="0"/>
      <dgm:spPr/>
    </dgm:pt>
    <dgm:pt modelId="{E30A0E38-B2EC-4B9E-908D-AE0DCC054415}" type="pres">
      <dgm:prSet presAssocID="{F570E127-86C3-456A-BCF9-160B5B316659}" presName="spVertical1" presStyleCnt="0"/>
      <dgm:spPr/>
    </dgm:pt>
    <dgm:pt modelId="{66A15348-CBF0-4246-8882-6768E24D5459}" type="pres">
      <dgm:prSet presAssocID="{F570E127-86C3-456A-BCF9-160B5B316659}" presName="parTx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65D3BF7C-A462-4DA8-BC87-E42E4165F5AF}" type="pres">
      <dgm:prSet presAssocID="{F570E127-86C3-456A-BCF9-160B5B316659}" presName="spVertical2" presStyleCnt="0"/>
      <dgm:spPr/>
    </dgm:pt>
    <dgm:pt modelId="{791BA3E3-9B19-46B7-8D71-36E3EEE4F063}" type="pres">
      <dgm:prSet presAssocID="{F570E127-86C3-456A-BCF9-160B5B316659}" presName="spVertical3" presStyleCnt="0"/>
      <dgm:spPr/>
    </dgm:pt>
    <dgm:pt modelId="{FE9BC0B4-E364-4A16-AB7F-60B84E62E6D5}" type="pres">
      <dgm:prSet presAssocID="{DA3C9DA2-4F37-45CB-A9FE-EA783249B350}" presName="space" presStyleCnt="0"/>
      <dgm:spPr/>
    </dgm:pt>
    <dgm:pt modelId="{0A0ED70D-C4C2-4563-BFAF-EE5BC9A52458}" type="pres">
      <dgm:prSet presAssocID="{60FAC5F6-B9DF-4EB4-9D6A-BC8E568755A9}" presName="linV" presStyleCnt="0"/>
      <dgm:spPr/>
    </dgm:pt>
    <dgm:pt modelId="{357A0507-61E5-4160-B84D-238C735513E8}" type="pres">
      <dgm:prSet presAssocID="{60FAC5F6-B9DF-4EB4-9D6A-BC8E568755A9}" presName="spVertical1" presStyleCnt="0"/>
      <dgm:spPr/>
    </dgm:pt>
    <dgm:pt modelId="{D3A3CB83-F955-4900-A286-B61726C55D54}" type="pres">
      <dgm:prSet presAssocID="{60FAC5F6-B9DF-4EB4-9D6A-BC8E568755A9}" presName="parTx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0B046F49-92AB-4CA8-882C-78E856F1B9D8}" type="pres">
      <dgm:prSet presAssocID="{60FAC5F6-B9DF-4EB4-9D6A-BC8E568755A9}" presName="spVertical2" presStyleCnt="0"/>
      <dgm:spPr/>
    </dgm:pt>
    <dgm:pt modelId="{756A27E3-462A-47B1-8CAA-1683795031AD}" type="pres">
      <dgm:prSet presAssocID="{60FAC5F6-B9DF-4EB4-9D6A-BC8E568755A9}" presName="spVertical3" presStyleCnt="0"/>
      <dgm:spPr/>
    </dgm:pt>
    <dgm:pt modelId="{70569127-A879-4AD6-AAAC-FAABDF031BAD}" type="pres">
      <dgm:prSet presAssocID="{0FCF8EC1-05FD-45E2-B100-2BA7170B8ADE}" presName="padding2" presStyleCnt="0"/>
      <dgm:spPr/>
    </dgm:pt>
    <dgm:pt modelId="{9215D91E-7B84-452E-83BC-90FDF3AFEABC}" type="pres">
      <dgm:prSet presAssocID="{0FCF8EC1-05FD-45E2-B100-2BA7170B8ADE}" presName="negArrow" presStyleCnt="0"/>
      <dgm:spPr/>
    </dgm:pt>
    <dgm:pt modelId="{C515F01D-0FE9-464E-B0B2-09E1D6FB3C03}" type="pres">
      <dgm:prSet presAssocID="{0FCF8EC1-05FD-45E2-B100-2BA7170B8ADE}" presName="backgroundArrow" presStyleLbl="node1" presStyleIdx="0" presStyleCnt="1" custLinFactNeighborX="-98" custLinFactNeighborY="-1705"/>
      <dgm:spPr>
        <a:solidFill>
          <a:schemeClr val="accent6"/>
        </a:solidFill>
      </dgm:spPr>
    </dgm:pt>
  </dgm:ptLst>
  <dgm:cxnLst>
    <dgm:cxn modelId="{14C2E505-FDF2-4EA6-A1D1-81ECE39EB46A}" srcId="{0FCF8EC1-05FD-45E2-B100-2BA7170B8ADE}" destId="{F570E127-86C3-456A-BCF9-160B5B316659}" srcOrd="3" destOrd="0" parTransId="{89A36312-CCE3-416C-9302-78F30E6EF49F}" sibTransId="{DA3C9DA2-4F37-45CB-A9FE-EA783249B350}"/>
    <dgm:cxn modelId="{8F25E531-CFB8-4527-8F4A-60F51ED0D524}" srcId="{0FCF8EC1-05FD-45E2-B100-2BA7170B8ADE}" destId="{30CF9908-67D1-4D99-84C4-C9054997424D}" srcOrd="2" destOrd="0" parTransId="{01970F40-2E5F-4DC9-BA6B-263AB0752BF8}" sibTransId="{DE25640D-43A1-433D-BB8C-E4A772643146}"/>
    <dgm:cxn modelId="{779FEE34-8B55-4F54-9E74-CF95539186B6}" type="presOf" srcId="{B1D2FED1-A15E-4C5A-BBCE-E9C0B3B1A894}" destId="{F0B0ADF9-B527-48A0-BE8A-BE204649EA11}" srcOrd="0" destOrd="0" presId="urn:microsoft.com/office/officeart/2005/8/layout/hProcess3"/>
    <dgm:cxn modelId="{3858E758-B695-47F2-AD53-9D7CD6143056}" type="presOf" srcId="{30CF9908-67D1-4D99-84C4-C9054997424D}" destId="{47A7F688-82CC-4631-B321-6BE72D7ADDA3}" srcOrd="0" destOrd="0" presId="urn:microsoft.com/office/officeart/2005/8/layout/hProcess3"/>
    <dgm:cxn modelId="{D64BB989-3B2C-49D6-8C1E-C7EC650D328E}" srcId="{0FCF8EC1-05FD-45E2-B100-2BA7170B8ADE}" destId="{261722C5-764A-443C-A36A-025866AC270E}" srcOrd="1" destOrd="0" parTransId="{A49757A6-A9A1-4CD0-852C-C7969E711641}" sibTransId="{27BD2224-D07D-4468-ACD0-A15568CF9A12}"/>
    <dgm:cxn modelId="{C63CE68C-5E00-4951-A658-215166A98277}" type="presOf" srcId="{261722C5-764A-443C-A36A-025866AC270E}" destId="{A2C66A79-848F-4333-AD11-8C2E70B2DFE5}" srcOrd="0" destOrd="0" presId="urn:microsoft.com/office/officeart/2005/8/layout/hProcess3"/>
    <dgm:cxn modelId="{8918DDAE-5375-40EB-BA68-203F089BF1DC}" type="presOf" srcId="{60FAC5F6-B9DF-4EB4-9D6A-BC8E568755A9}" destId="{D3A3CB83-F955-4900-A286-B61726C55D54}" srcOrd="0" destOrd="0" presId="urn:microsoft.com/office/officeart/2005/8/layout/hProcess3"/>
    <dgm:cxn modelId="{DFD014D6-6FFB-4FA4-8EA1-D8A1031FAF4C}" srcId="{0FCF8EC1-05FD-45E2-B100-2BA7170B8ADE}" destId="{B1D2FED1-A15E-4C5A-BBCE-E9C0B3B1A894}" srcOrd="0" destOrd="0" parTransId="{FCA98C75-6B96-4AB6-9B17-457FC064551B}" sibTransId="{9312AD3C-F47C-4871-A3C2-FE7D45033F8D}"/>
    <dgm:cxn modelId="{ED63A3D9-831E-4FA0-A11B-1F3D0CADAFF2}" srcId="{0FCF8EC1-05FD-45E2-B100-2BA7170B8ADE}" destId="{60FAC5F6-B9DF-4EB4-9D6A-BC8E568755A9}" srcOrd="4" destOrd="0" parTransId="{0F7AEE31-F854-47E8-BBE0-A250AC3E118D}" sibTransId="{D92E1F2F-33C4-4BF3-B2BE-D370F6BBA2A4}"/>
    <dgm:cxn modelId="{62CA4CE8-1774-4813-AA08-41DB42E84217}" type="presOf" srcId="{0FCF8EC1-05FD-45E2-B100-2BA7170B8ADE}" destId="{4D2EADA7-C210-40FA-9547-88A8485763C3}" srcOrd="0" destOrd="0" presId="urn:microsoft.com/office/officeart/2005/8/layout/hProcess3"/>
    <dgm:cxn modelId="{C81971FD-990A-49D6-BF86-B9927AF03E5E}" type="presOf" srcId="{F570E127-86C3-456A-BCF9-160B5B316659}" destId="{66A15348-CBF0-4246-8882-6768E24D5459}" srcOrd="0" destOrd="0" presId="urn:microsoft.com/office/officeart/2005/8/layout/hProcess3"/>
    <dgm:cxn modelId="{154E810C-B33C-449E-9F79-A39B73277ED9}" type="presParOf" srcId="{4D2EADA7-C210-40FA-9547-88A8485763C3}" destId="{ACAE7F27-78AD-4B59-8CD9-1C780553CE69}" srcOrd="0" destOrd="0" presId="urn:microsoft.com/office/officeart/2005/8/layout/hProcess3"/>
    <dgm:cxn modelId="{682AAA5C-2F0F-4AEF-A276-8387A005EA5A}" type="presParOf" srcId="{4D2EADA7-C210-40FA-9547-88A8485763C3}" destId="{FC783188-8029-4E44-B9ED-BC166E38A7B5}" srcOrd="1" destOrd="0" presId="urn:microsoft.com/office/officeart/2005/8/layout/hProcess3"/>
    <dgm:cxn modelId="{D71A5BF8-F2D4-49E3-B008-496A59ED430A}" type="presParOf" srcId="{FC783188-8029-4E44-B9ED-BC166E38A7B5}" destId="{87ACF464-B262-49BD-9C1E-A54D342FEBCF}" srcOrd="0" destOrd="0" presId="urn:microsoft.com/office/officeart/2005/8/layout/hProcess3"/>
    <dgm:cxn modelId="{230859DE-1551-47F7-9371-2F526D8D731A}" type="presParOf" srcId="{FC783188-8029-4E44-B9ED-BC166E38A7B5}" destId="{40F338DF-EF3F-4E4B-B7C1-4AE4C0151D24}" srcOrd="1" destOrd="0" presId="urn:microsoft.com/office/officeart/2005/8/layout/hProcess3"/>
    <dgm:cxn modelId="{B5B37D53-8800-4344-954B-3BF100D4DE8B}" type="presParOf" srcId="{40F338DF-EF3F-4E4B-B7C1-4AE4C0151D24}" destId="{9F001637-756C-4909-810B-D60835E5A784}" srcOrd="0" destOrd="0" presId="urn:microsoft.com/office/officeart/2005/8/layout/hProcess3"/>
    <dgm:cxn modelId="{1F7C446B-626E-4099-8086-8BD1BA046F52}" type="presParOf" srcId="{40F338DF-EF3F-4E4B-B7C1-4AE4C0151D24}" destId="{F0B0ADF9-B527-48A0-BE8A-BE204649EA11}" srcOrd="1" destOrd="0" presId="urn:microsoft.com/office/officeart/2005/8/layout/hProcess3"/>
    <dgm:cxn modelId="{99B85D1B-74F7-49C5-8B16-5DFA7729FE73}" type="presParOf" srcId="{40F338DF-EF3F-4E4B-B7C1-4AE4C0151D24}" destId="{D7292063-6043-43CD-AB50-61AFF7E5B51E}" srcOrd="2" destOrd="0" presId="urn:microsoft.com/office/officeart/2005/8/layout/hProcess3"/>
    <dgm:cxn modelId="{4184D709-3D72-48F1-8970-949347C6AB2A}" type="presParOf" srcId="{40F338DF-EF3F-4E4B-B7C1-4AE4C0151D24}" destId="{FF17F49E-600C-4E58-9F02-3CCC8148B3FD}" srcOrd="3" destOrd="0" presId="urn:microsoft.com/office/officeart/2005/8/layout/hProcess3"/>
    <dgm:cxn modelId="{21EC6375-5D33-485C-9573-CBC105853A48}" type="presParOf" srcId="{FC783188-8029-4E44-B9ED-BC166E38A7B5}" destId="{76C459D5-7C89-4CC0-AF23-CC98F384E2BF}" srcOrd="2" destOrd="0" presId="urn:microsoft.com/office/officeart/2005/8/layout/hProcess3"/>
    <dgm:cxn modelId="{74ED28ED-9BF6-4153-BBA6-2C2B31056FF8}" type="presParOf" srcId="{FC783188-8029-4E44-B9ED-BC166E38A7B5}" destId="{48258147-3803-4732-BB9D-77A9975E1176}" srcOrd="3" destOrd="0" presId="urn:microsoft.com/office/officeart/2005/8/layout/hProcess3"/>
    <dgm:cxn modelId="{7B559A15-8AF5-4B5C-A97C-8C96832B6B78}" type="presParOf" srcId="{48258147-3803-4732-BB9D-77A9975E1176}" destId="{402B2D70-11FC-4C38-B76A-9F5BFDE09338}" srcOrd="0" destOrd="0" presId="urn:microsoft.com/office/officeart/2005/8/layout/hProcess3"/>
    <dgm:cxn modelId="{7C5944CE-51CB-4FDA-914F-8AA9DB225702}" type="presParOf" srcId="{48258147-3803-4732-BB9D-77A9975E1176}" destId="{A2C66A79-848F-4333-AD11-8C2E70B2DFE5}" srcOrd="1" destOrd="0" presId="urn:microsoft.com/office/officeart/2005/8/layout/hProcess3"/>
    <dgm:cxn modelId="{CDF3B488-65FF-4FEF-8E2B-60298E9D4A87}" type="presParOf" srcId="{48258147-3803-4732-BB9D-77A9975E1176}" destId="{1E9578C8-7EC9-482E-BF97-153D06EFC511}" srcOrd="2" destOrd="0" presId="urn:microsoft.com/office/officeart/2005/8/layout/hProcess3"/>
    <dgm:cxn modelId="{69AD1328-2A86-4A8B-AD23-6FABF80C8CE1}" type="presParOf" srcId="{48258147-3803-4732-BB9D-77A9975E1176}" destId="{4EA99B2E-6F12-4FC1-92D0-FEB453FF0B3A}" srcOrd="3" destOrd="0" presId="urn:microsoft.com/office/officeart/2005/8/layout/hProcess3"/>
    <dgm:cxn modelId="{E48E80D8-48F0-4A22-8EF7-4BFEB95DA148}" type="presParOf" srcId="{FC783188-8029-4E44-B9ED-BC166E38A7B5}" destId="{4ED9421B-C12D-406B-B8D8-26C681900C85}" srcOrd="4" destOrd="0" presId="urn:microsoft.com/office/officeart/2005/8/layout/hProcess3"/>
    <dgm:cxn modelId="{CAE194EA-5A70-4D5C-89B8-81C7AEA2E612}" type="presParOf" srcId="{FC783188-8029-4E44-B9ED-BC166E38A7B5}" destId="{9AAB9CDA-5FB3-4119-A371-A78D586DDC70}" srcOrd="5" destOrd="0" presId="urn:microsoft.com/office/officeart/2005/8/layout/hProcess3"/>
    <dgm:cxn modelId="{AA3F636F-E62C-420C-A382-39DE62A2AC8B}" type="presParOf" srcId="{9AAB9CDA-5FB3-4119-A371-A78D586DDC70}" destId="{4A936CE2-DC03-4790-BC6D-10F7E57F462B}" srcOrd="0" destOrd="0" presId="urn:microsoft.com/office/officeart/2005/8/layout/hProcess3"/>
    <dgm:cxn modelId="{A4951135-CF32-40B8-81CD-666535D8A7A9}" type="presParOf" srcId="{9AAB9CDA-5FB3-4119-A371-A78D586DDC70}" destId="{47A7F688-82CC-4631-B321-6BE72D7ADDA3}" srcOrd="1" destOrd="0" presId="urn:microsoft.com/office/officeart/2005/8/layout/hProcess3"/>
    <dgm:cxn modelId="{1EE444BB-2F93-4E41-919F-A70E453168E1}" type="presParOf" srcId="{9AAB9CDA-5FB3-4119-A371-A78D586DDC70}" destId="{25EF153C-CC86-415E-9A78-68B70DC2CF62}" srcOrd="2" destOrd="0" presId="urn:microsoft.com/office/officeart/2005/8/layout/hProcess3"/>
    <dgm:cxn modelId="{9BA496EC-126D-4B0A-B01D-56F9EE594C07}" type="presParOf" srcId="{9AAB9CDA-5FB3-4119-A371-A78D586DDC70}" destId="{41FD4FDA-952D-4D98-BB25-2993A6169D99}" srcOrd="3" destOrd="0" presId="urn:microsoft.com/office/officeart/2005/8/layout/hProcess3"/>
    <dgm:cxn modelId="{8B2439B9-08C5-4140-818A-8B13B5B9BB0F}" type="presParOf" srcId="{FC783188-8029-4E44-B9ED-BC166E38A7B5}" destId="{621DD822-71BE-4C8E-8419-E0F7813CEE19}" srcOrd="6" destOrd="0" presId="urn:microsoft.com/office/officeart/2005/8/layout/hProcess3"/>
    <dgm:cxn modelId="{2CA03889-8928-4BED-B996-71EBD4B8DE91}" type="presParOf" srcId="{FC783188-8029-4E44-B9ED-BC166E38A7B5}" destId="{D99D8F0E-C186-43DE-A834-CD5352066765}" srcOrd="7" destOrd="0" presId="urn:microsoft.com/office/officeart/2005/8/layout/hProcess3"/>
    <dgm:cxn modelId="{84D07E8F-2947-4847-B14D-9B9F5BEC2050}" type="presParOf" srcId="{D99D8F0E-C186-43DE-A834-CD5352066765}" destId="{E30A0E38-B2EC-4B9E-908D-AE0DCC054415}" srcOrd="0" destOrd="0" presId="urn:microsoft.com/office/officeart/2005/8/layout/hProcess3"/>
    <dgm:cxn modelId="{EF064481-346C-410B-9F8F-12922FECD5F3}" type="presParOf" srcId="{D99D8F0E-C186-43DE-A834-CD5352066765}" destId="{66A15348-CBF0-4246-8882-6768E24D5459}" srcOrd="1" destOrd="0" presId="urn:microsoft.com/office/officeart/2005/8/layout/hProcess3"/>
    <dgm:cxn modelId="{BC11B403-33F3-4506-AF30-5DE1A97D9A6B}" type="presParOf" srcId="{D99D8F0E-C186-43DE-A834-CD5352066765}" destId="{65D3BF7C-A462-4DA8-BC87-E42E4165F5AF}" srcOrd="2" destOrd="0" presId="urn:microsoft.com/office/officeart/2005/8/layout/hProcess3"/>
    <dgm:cxn modelId="{1952620E-775D-4A1F-BB2F-D22B612D0FD4}" type="presParOf" srcId="{D99D8F0E-C186-43DE-A834-CD5352066765}" destId="{791BA3E3-9B19-46B7-8D71-36E3EEE4F063}" srcOrd="3" destOrd="0" presId="urn:microsoft.com/office/officeart/2005/8/layout/hProcess3"/>
    <dgm:cxn modelId="{397EE245-D5FA-4738-90F1-B803AE29FB09}" type="presParOf" srcId="{FC783188-8029-4E44-B9ED-BC166E38A7B5}" destId="{FE9BC0B4-E364-4A16-AB7F-60B84E62E6D5}" srcOrd="8" destOrd="0" presId="urn:microsoft.com/office/officeart/2005/8/layout/hProcess3"/>
    <dgm:cxn modelId="{E4406811-AADE-4E39-9676-17EDEF95F71B}" type="presParOf" srcId="{FC783188-8029-4E44-B9ED-BC166E38A7B5}" destId="{0A0ED70D-C4C2-4563-BFAF-EE5BC9A52458}" srcOrd="9" destOrd="0" presId="urn:microsoft.com/office/officeart/2005/8/layout/hProcess3"/>
    <dgm:cxn modelId="{43A6C8E4-28DC-42E4-824E-EA4257723D3B}" type="presParOf" srcId="{0A0ED70D-C4C2-4563-BFAF-EE5BC9A52458}" destId="{357A0507-61E5-4160-B84D-238C735513E8}" srcOrd="0" destOrd="0" presId="urn:microsoft.com/office/officeart/2005/8/layout/hProcess3"/>
    <dgm:cxn modelId="{11D67218-07F0-4410-8808-863D8AD5ADF2}" type="presParOf" srcId="{0A0ED70D-C4C2-4563-BFAF-EE5BC9A52458}" destId="{D3A3CB83-F955-4900-A286-B61726C55D54}" srcOrd="1" destOrd="0" presId="urn:microsoft.com/office/officeart/2005/8/layout/hProcess3"/>
    <dgm:cxn modelId="{C8009ADD-D240-4C1A-A2E4-85BE30D30140}" type="presParOf" srcId="{0A0ED70D-C4C2-4563-BFAF-EE5BC9A52458}" destId="{0B046F49-92AB-4CA8-882C-78E856F1B9D8}" srcOrd="2" destOrd="0" presId="urn:microsoft.com/office/officeart/2005/8/layout/hProcess3"/>
    <dgm:cxn modelId="{2B422B0F-8C13-45C2-8FA2-F1A044B57F57}" type="presParOf" srcId="{0A0ED70D-C4C2-4563-BFAF-EE5BC9A52458}" destId="{756A27E3-462A-47B1-8CAA-1683795031AD}" srcOrd="3" destOrd="0" presId="urn:microsoft.com/office/officeart/2005/8/layout/hProcess3"/>
    <dgm:cxn modelId="{B049FC9B-66D4-4B44-B394-37F631349A3F}" type="presParOf" srcId="{FC783188-8029-4E44-B9ED-BC166E38A7B5}" destId="{70569127-A879-4AD6-AAAC-FAABDF031BAD}" srcOrd="10" destOrd="0" presId="urn:microsoft.com/office/officeart/2005/8/layout/hProcess3"/>
    <dgm:cxn modelId="{BE0C4CFD-08EC-4CA4-8BD2-DE9092FC94F6}" type="presParOf" srcId="{FC783188-8029-4E44-B9ED-BC166E38A7B5}" destId="{9215D91E-7B84-452E-83BC-90FDF3AFEABC}" srcOrd="11" destOrd="0" presId="urn:microsoft.com/office/officeart/2005/8/layout/hProcess3"/>
    <dgm:cxn modelId="{9103F026-7EA1-4DF4-B303-02EA3EA735A1}" type="presParOf" srcId="{FC783188-8029-4E44-B9ED-BC166E38A7B5}" destId="{C515F01D-0FE9-464E-B0B2-09E1D6FB3C03}" srcOrd="12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174A9-5DDD-4006-ACBC-A2A058B40B55}">
      <dsp:nvSpPr>
        <dsp:cNvPr id="0" name=""/>
        <dsp:cNvSpPr/>
      </dsp:nvSpPr>
      <dsp:spPr>
        <a:xfrm>
          <a:off x="1252248" y="14516"/>
          <a:ext cx="5726753" cy="61199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b="1" kern="1200" dirty="0">
              <a:solidFill>
                <a:schemeClr val="tx1"/>
              </a:solidFill>
              <a:latin typeface="+mj-lt"/>
            </a:rPr>
            <a:t>AP 1: </a:t>
          </a:r>
          <a:r>
            <a:rPr lang="fr-CH" sz="1400" b="1" kern="1200" dirty="0" err="1">
              <a:solidFill>
                <a:schemeClr val="tx1"/>
              </a:solidFill>
              <a:latin typeface="+mj-lt"/>
            </a:rPr>
            <a:t>Situationsanalyse</a:t>
          </a:r>
          <a:r>
            <a:rPr lang="fr-CH" sz="1400" b="1" kern="1200" dirty="0">
              <a:solidFill>
                <a:schemeClr val="tx1"/>
              </a:solidFill>
              <a:latin typeface="+mj-lt"/>
            </a:rPr>
            <a:t> / </a:t>
          </a:r>
          <a:r>
            <a:rPr lang="fr-CH" sz="1400" b="1" kern="1200" dirty="0" err="1">
              <a:solidFill>
                <a:schemeClr val="tx1"/>
              </a:solidFill>
              <a:latin typeface="+mj-lt"/>
            </a:rPr>
            <a:t>Abklärung</a:t>
          </a:r>
          <a:r>
            <a:rPr lang="fr-CH" sz="1400" b="1" kern="1200" dirty="0">
              <a:solidFill>
                <a:schemeClr val="tx1"/>
              </a:solidFill>
              <a:latin typeface="+mj-lt"/>
            </a:rPr>
            <a:t> der </a:t>
          </a:r>
          <a:r>
            <a:rPr lang="fr-CH" sz="1400" b="1" kern="1200" dirty="0" err="1">
              <a:solidFill>
                <a:schemeClr val="tx1"/>
              </a:solidFill>
              <a:latin typeface="+mj-lt"/>
            </a:rPr>
            <a:t>Ursachen</a:t>
          </a:r>
          <a:r>
            <a:rPr lang="fr-CH" sz="1400" b="1" kern="1200" dirty="0">
              <a:solidFill>
                <a:schemeClr val="tx1"/>
              </a:solidFill>
              <a:latin typeface="+mj-lt"/>
            </a:rPr>
            <a:t> / </a:t>
          </a:r>
          <a:r>
            <a:rPr lang="fr-CH" sz="1400" b="1" kern="1200" dirty="0" err="1">
              <a:solidFill>
                <a:schemeClr val="tx1"/>
              </a:solidFill>
              <a:latin typeface="+mj-lt"/>
            </a:rPr>
            <a:t>Einfluss</a:t>
          </a:r>
          <a:r>
            <a:rPr lang="fr-CH" sz="1400" b="1" kern="1200" dirty="0">
              <a:solidFill>
                <a:schemeClr val="tx1"/>
              </a:solidFill>
              <a:latin typeface="+mj-lt"/>
            </a:rPr>
            <a:t> </a:t>
          </a:r>
          <a:r>
            <a:rPr lang="fr-CH" sz="1400" b="1" kern="1200" dirty="0" err="1">
              <a:solidFill>
                <a:schemeClr val="tx1"/>
              </a:solidFill>
              <a:latin typeface="+mj-lt"/>
            </a:rPr>
            <a:t>Standort</a:t>
          </a:r>
          <a:r>
            <a:rPr lang="fr-CH" sz="1400" b="1" kern="1200" dirty="0">
              <a:solidFill>
                <a:schemeClr val="tx1"/>
              </a:solidFill>
              <a:latin typeface="+mj-lt"/>
            </a:rPr>
            <a:t> und </a:t>
          </a:r>
          <a:r>
            <a:rPr lang="fr-CH" sz="1400" b="1" kern="1200" dirty="0" err="1">
              <a:solidFill>
                <a:schemeClr val="tx1"/>
              </a:solidFill>
              <a:latin typeface="+mj-lt"/>
            </a:rPr>
            <a:t>Anbautechnik</a:t>
          </a:r>
          <a:endParaRPr lang="de-CH" sz="1400" b="1" kern="1200" dirty="0">
            <a:solidFill>
              <a:schemeClr val="tx1"/>
            </a:solidFill>
            <a:latin typeface="+mj-lt"/>
          </a:endParaRPr>
        </a:p>
      </dsp:txBody>
      <dsp:txXfrm>
        <a:off x="1270173" y="32441"/>
        <a:ext cx="4932446" cy="576148"/>
      </dsp:txXfrm>
    </dsp:sp>
    <dsp:sp modelId="{AE0EC692-E481-462E-ABF7-0C2ED6025C08}">
      <dsp:nvSpPr>
        <dsp:cNvPr id="0" name=""/>
        <dsp:cNvSpPr/>
      </dsp:nvSpPr>
      <dsp:spPr>
        <a:xfrm>
          <a:off x="2124256" y="1096113"/>
          <a:ext cx="4823989" cy="611998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400" b="1" kern="1200" dirty="0">
            <a:solidFill>
              <a:schemeClr val="tx1"/>
            </a:solidFill>
            <a:latin typeface="+mj-lt"/>
          </a:endParaRPr>
        </a:p>
        <a:p>
          <a:pPr marL="45085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b="1" kern="1200" dirty="0">
              <a:solidFill>
                <a:schemeClr val="tx1"/>
              </a:solidFill>
              <a:latin typeface="+mj-lt"/>
            </a:rPr>
            <a:t>AP 2: </a:t>
          </a:r>
          <a:r>
            <a:rPr lang="de-CH" sz="14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Untersuchung der Krankheitsentwicklung</a:t>
          </a:r>
          <a:endParaRPr lang="de-CH" sz="1400" b="1" kern="1200" dirty="0">
            <a:solidFill>
              <a:schemeClr val="tx1"/>
            </a:solidFill>
            <a:latin typeface="+mj-lt"/>
          </a:endParaRP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400" b="1" kern="1200" dirty="0">
            <a:solidFill>
              <a:schemeClr val="tx1"/>
            </a:solidFill>
            <a:latin typeface="+mj-lt"/>
          </a:endParaRPr>
        </a:p>
      </dsp:txBody>
      <dsp:txXfrm>
        <a:off x="2142181" y="1114038"/>
        <a:ext cx="4062823" cy="576148"/>
      </dsp:txXfrm>
    </dsp:sp>
    <dsp:sp modelId="{26D56788-AB72-4FF1-BC03-05C7E6370D8E}">
      <dsp:nvSpPr>
        <dsp:cNvPr id="0" name=""/>
        <dsp:cNvSpPr/>
      </dsp:nvSpPr>
      <dsp:spPr>
        <a:xfrm>
          <a:off x="2112964" y="1755298"/>
          <a:ext cx="4823989" cy="61199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45085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b="1" kern="1200" dirty="0">
              <a:solidFill>
                <a:schemeClr val="tx1"/>
              </a:solidFill>
              <a:latin typeface="+mj-lt"/>
            </a:rPr>
            <a:t>AP 3: </a:t>
          </a:r>
          <a:r>
            <a:rPr lang="de-CH" sz="14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Untersuchung der Sortenanfälligkeit</a:t>
          </a:r>
          <a:endParaRPr lang="de-CH" sz="1400" b="1" kern="1200" dirty="0">
            <a:solidFill>
              <a:schemeClr val="tx1"/>
            </a:solidFill>
            <a:latin typeface="+mj-lt"/>
          </a:endParaRPr>
        </a:p>
      </dsp:txBody>
      <dsp:txXfrm>
        <a:off x="2130889" y="1773223"/>
        <a:ext cx="4062823" cy="576148"/>
      </dsp:txXfrm>
    </dsp:sp>
    <dsp:sp modelId="{FC4DC79A-6C7F-40B0-A88E-C9D9841B8645}">
      <dsp:nvSpPr>
        <dsp:cNvPr id="0" name=""/>
        <dsp:cNvSpPr/>
      </dsp:nvSpPr>
      <dsp:spPr>
        <a:xfrm>
          <a:off x="2120946" y="2427047"/>
          <a:ext cx="4824310" cy="61199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45085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b="1" kern="1200" dirty="0">
              <a:solidFill>
                <a:schemeClr val="tx1"/>
              </a:solidFill>
              <a:latin typeface="+mj-lt"/>
            </a:rPr>
            <a:t>AP 4: </a:t>
          </a:r>
          <a:r>
            <a:rPr lang="de-CH" sz="1400" b="1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Pflanzgutübertragung?</a:t>
          </a:r>
          <a:endParaRPr lang="de-CH" sz="1400" b="1" kern="1200" dirty="0">
            <a:solidFill>
              <a:schemeClr val="tx1"/>
            </a:solidFill>
            <a:latin typeface="+mj-lt"/>
          </a:endParaRPr>
        </a:p>
      </dsp:txBody>
      <dsp:txXfrm>
        <a:off x="2138871" y="2444972"/>
        <a:ext cx="4063097" cy="576148"/>
      </dsp:txXfrm>
    </dsp:sp>
    <dsp:sp modelId="{2137446A-50D2-45B2-B121-6FF397611DBE}">
      <dsp:nvSpPr>
        <dsp:cNvPr id="0" name=""/>
        <dsp:cNvSpPr/>
      </dsp:nvSpPr>
      <dsp:spPr>
        <a:xfrm>
          <a:off x="3919495" y="3104978"/>
          <a:ext cx="3027276" cy="61199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b="1" kern="1200" dirty="0">
              <a:solidFill>
                <a:schemeClr val="tx1"/>
              </a:solidFill>
              <a:latin typeface="+mj-lt"/>
            </a:rPr>
            <a:t>AP 5: </a:t>
          </a:r>
          <a:r>
            <a:rPr lang="fr-CH" sz="1400" b="1" kern="1200" dirty="0" err="1">
              <a:solidFill>
                <a:schemeClr val="tx1"/>
              </a:solidFill>
              <a:latin typeface="+mj-lt"/>
            </a:rPr>
            <a:t>Definition</a:t>
          </a:r>
          <a:r>
            <a:rPr lang="fr-CH" sz="1400" b="1" kern="1200" dirty="0">
              <a:solidFill>
                <a:schemeClr val="tx1"/>
              </a:solidFill>
              <a:latin typeface="+mj-lt"/>
            </a:rPr>
            <a:t> und </a:t>
          </a:r>
          <a:r>
            <a:rPr lang="fr-CH" sz="1400" b="1" kern="1200" dirty="0" err="1">
              <a:solidFill>
                <a:schemeClr val="tx1"/>
              </a:solidFill>
              <a:latin typeface="+mj-lt"/>
            </a:rPr>
            <a:t>Prüfung</a:t>
          </a:r>
          <a:r>
            <a:rPr lang="fr-CH" sz="1400" b="1" kern="1200" dirty="0">
              <a:solidFill>
                <a:schemeClr val="tx1"/>
              </a:solidFill>
              <a:latin typeface="+mj-lt"/>
            </a:rPr>
            <a:t> von </a:t>
          </a:r>
          <a:r>
            <a:rPr lang="fr-CH" sz="1400" b="1" kern="1200" dirty="0" err="1">
              <a:solidFill>
                <a:schemeClr val="tx1"/>
              </a:solidFill>
              <a:latin typeface="+mj-lt"/>
            </a:rPr>
            <a:t>Massnahmen</a:t>
          </a:r>
          <a:endParaRPr lang="de-CH" sz="1400" b="1" kern="1200" dirty="0">
            <a:solidFill>
              <a:schemeClr val="tx1"/>
            </a:solidFill>
            <a:latin typeface="+mj-lt"/>
          </a:endParaRPr>
        </a:p>
      </dsp:txBody>
      <dsp:txXfrm>
        <a:off x="3937420" y="3122903"/>
        <a:ext cx="2536257" cy="576148"/>
      </dsp:txXfrm>
    </dsp:sp>
    <dsp:sp modelId="{5B35B67F-234D-4AB9-9402-07AB0A444526}">
      <dsp:nvSpPr>
        <dsp:cNvPr id="0" name=""/>
        <dsp:cNvSpPr/>
      </dsp:nvSpPr>
      <dsp:spPr>
        <a:xfrm>
          <a:off x="2548148" y="614448"/>
          <a:ext cx="487003" cy="48700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/>
        </a:solidFill>
        <a:ln w="25400" cap="flat" cmpd="sng" algn="ctr">
          <a:solidFill>
            <a:schemeClr val="accent5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000" kern="1200" dirty="0">
            <a:solidFill>
              <a:schemeClr val="tx1"/>
            </a:solidFill>
            <a:highlight>
              <a:srgbClr val="FF0000"/>
            </a:highlight>
          </a:endParaRPr>
        </a:p>
      </dsp:txBody>
      <dsp:txXfrm>
        <a:off x="2657724" y="614448"/>
        <a:ext cx="267851" cy="366470"/>
      </dsp:txXfrm>
    </dsp:sp>
    <dsp:sp modelId="{E3DFC4AC-3D19-4EE8-AB41-D5371E00CA7B}">
      <dsp:nvSpPr>
        <dsp:cNvPr id="0" name=""/>
        <dsp:cNvSpPr/>
      </dsp:nvSpPr>
      <dsp:spPr>
        <a:xfrm flipH="1" flipV="1">
          <a:off x="6806066" y="1167276"/>
          <a:ext cx="58786" cy="33556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3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800" kern="1200">
            <a:solidFill>
              <a:schemeClr val="tx1"/>
            </a:solidFill>
          </a:endParaRPr>
        </a:p>
      </dsp:txBody>
      <dsp:txXfrm rot="10800000">
        <a:off x="6819293" y="1181826"/>
        <a:ext cx="32332" cy="321010"/>
      </dsp:txXfrm>
    </dsp:sp>
    <dsp:sp modelId="{665F1FB9-0E2A-4FA5-9655-55B021D2ECD0}">
      <dsp:nvSpPr>
        <dsp:cNvPr id="0" name=""/>
        <dsp:cNvSpPr/>
      </dsp:nvSpPr>
      <dsp:spPr>
        <a:xfrm flipV="1">
          <a:off x="6823098" y="1882755"/>
          <a:ext cx="45719" cy="32702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800" kern="1200" dirty="0">
            <a:solidFill>
              <a:schemeClr val="tx1"/>
            </a:solidFill>
          </a:endParaRPr>
        </a:p>
      </dsp:txBody>
      <dsp:txXfrm rot="10800000">
        <a:off x="6833385" y="1894070"/>
        <a:ext cx="25145" cy="315712"/>
      </dsp:txXfrm>
    </dsp:sp>
    <dsp:sp modelId="{B7DA78E5-B71F-41EB-93C4-49B0E7D14BE4}">
      <dsp:nvSpPr>
        <dsp:cNvPr id="0" name=""/>
        <dsp:cNvSpPr/>
      </dsp:nvSpPr>
      <dsp:spPr>
        <a:xfrm>
          <a:off x="6461121" y="3393799"/>
          <a:ext cx="487003" cy="48700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000" kern="1200">
            <a:solidFill>
              <a:schemeClr val="tx1"/>
            </a:solidFill>
          </a:endParaRPr>
        </a:p>
      </dsp:txBody>
      <dsp:txXfrm>
        <a:off x="6570697" y="3393799"/>
        <a:ext cx="267851" cy="366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5F01D-0FE9-464E-B0B2-09E1D6FB3C03}">
      <dsp:nvSpPr>
        <dsp:cNvPr id="0" name=""/>
        <dsp:cNvSpPr/>
      </dsp:nvSpPr>
      <dsp:spPr>
        <a:xfrm>
          <a:off x="0" y="8323"/>
          <a:ext cx="10004824" cy="1080000"/>
        </a:xfrm>
        <a:prstGeom prst="rightArrow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3CB83-F955-4900-A286-B61726C55D54}">
      <dsp:nvSpPr>
        <dsp:cNvPr id="0" name=""/>
        <dsp:cNvSpPr/>
      </dsp:nvSpPr>
      <dsp:spPr>
        <a:xfrm>
          <a:off x="8185069" y="296737"/>
          <a:ext cx="1536385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500" b="1" kern="1200" dirty="0"/>
            <a:t>2027</a:t>
          </a:r>
        </a:p>
      </dsp:txBody>
      <dsp:txXfrm>
        <a:off x="8185069" y="296737"/>
        <a:ext cx="1536385" cy="540000"/>
      </dsp:txXfrm>
    </dsp:sp>
    <dsp:sp modelId="{66A15348-CBF0-4246-8882-6768E24D5459}">
      <dsp:nvSpPr>
        <dsp:cNvPr id="0" name=""/>
        <dsp:cNvSpPr/>
      </dsp:nvSpPr>
      <dsp:spPr>
        <a:xfrm>
          <a:off x="6341407" y="296737"/>
          <a:ext cx="1536385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500" b="1" kern="1200" dirty="0"/>
            <a:t>2026</a:t>
          </a:r>
        </a:p>
      </dsp:txBody>
      <dsp:txXfrm>
        <a:off x="6341407" y="296737"/>
        <a:ext cx="1536385" cy="540000"/>
      </dsp:txXfrm>
    </dsp:sp>
    <dsp:sp modelId="{47A7F688-82CC-4631-B321-6BE72D7ADDA3}">
      <dsp:nvSpPr>
        <dsp:cNvPr id="0" name=""/>
        <dsp:cNvSpPr/>
      </dsp:nvSpPr>
      <dsp:spPr>
        <a:xfrm>
          <a:off x="4497745" y="296737"/>
          <a:ext cx="1536385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500" b="1" kern="1200" dirty="0"/>
            <a:t>2025</a:t>
          </a:r>
        </a:p>
      </dsp:txBody>
      <dsp:txXfrm>
        <a:off x="4497745" y="296737"/>
        <a:ext cx="1536385" cy="540000"/>
      </dsp:txXfrm>
    </dsp:sp>
    <dsp:sp modelId="{A2C66A79-848F-4333-AD11-8C2E70B2DFE5}">
      <dsp:nvSpPr>
        <dsp:cNvPr id="0" name=""/>
        <dsp:cNvSpPr/>
      </dsp:nvSpPr>
      <dsp:spPr>
        <a:xfrm>
          <a:off x="2654082" y="296737"/>
          <a:ext cx="1536385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500" b="1" kern="1200" dirty="0"/>
            <a:t>2024</a:t>
          </a:r>
        </a:p>
      </dsp:txBody>
      <dsp:txXfrm>
        <a:off x="2654082" y="296737"/>
        <a:ext cx="1536385" cy="540000"/>
      </dsp:txXfrm>
    </dsp:sp>
    <dsp:sp modelId="{F0B0ADF9-B527-48A0-BE8A-BE204649EA11}">
      <dsp:nvSpPr>
        <dsp:cNvPr id="0" name=""/>
        <dsp:cNvSpPr/>
      </dsp:nvSpPr>
      <dsp:spPr>
        <a:xfrm>
          <a:off x="810420" y="296737"/>
          <a:ext cx="1536385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500" b="1" kern="1200" dirty="0"/>
            <a:t>2023</a:t>
          </a:r>
        </a:p>
      </dsp:txBody>
      <dsp:txXfrm>
        <a:off x="810420" y="296737"/>
        <a:ext cx="1536385" cy="54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436114" cy="355261"/>
          </a:xfrm>
          <a:prstGeom prst="rect">
            <a:avLst/>
          </a:prstGeom>
        </p:spPr>
        <p:txBody>
          <a:bodyPr vert="horz" lIns="95102" tIns="47551" rIns="95102" bIns="47551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6113" y="0"/>
            <a:ext cx="4436114" cy="355261"/>
          </a:xfrm>
          <a:prstGeom prst="rect">
            <a:avLst/>
          </a:prstGeom>
        </p:spPr>
        <p:txBody>
          <a:bodyPr vert="horz" lIns="95102" tIns="47551" rIns="95102" bIns="47551" rtlCol="0"/>
          <a:lstStyle>
            <a:lvl1pPr algn="r">
              <a:defRPr sz="1200" smtClean="0"/>
            </a:lvl1pPr>
          </a:lstStyle>
          <a:p>
            <a:pPr>
              <a:defRPr/>
            </a:pPr>
            <a:fld id="{231E88E2-1E29-469C-B6A0-762B49A9F0A0}" type="datetimeFigureOut">
              <a:rPr lang="de-CH"/>
              <a:pPr>
                <a:defRPr/>
              </a:pPr>
              <a:t>06.01.2026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44788" y="531813"/>
            <a:ext cx="4745037" cy="2665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02" tIns="47551" rIns="95102" bIns="47551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2986" y="3374402"/>
            <a:ext cx="8188646" cy="3197343"/>
          </a:xfrm>
          <a:prstGeom prst="rect">
            <a:avLst/>
          </a:prstGeom>
        </p:spPr>
        <p:txBody>
          <a:bodyPr vert="horz" lIns="95102" tIns="47551" rIns="95102" bIns="47551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6747662"/>
            <a:ext cx="4436114" cy="355260"/>
          </a:xfrm>
          <a:prstGeom prst="rect">
            <a:avLst/>
          </a:prstGeom>
        </p:spPr>
        <p:txBody>
          <a:bodyPr vert="horz" lIns="95102" tIns="47551" rIns="95102" bIns="47551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6113" y="6747662"/>
            <a:ext cx="4436114" cy="355260"/>
          </a:xfrm>
          <a:prstGeom prst="rect">
            <a:avLst/>
          </a:prstGeom>
        </p:spPr>
        <p:txBody>
          <a:bodyPr vert="horz" lIns="95102" tIns="47551" rIns="95102" bIns="47551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E3A4D74-8AB3-4782-8193-8B0B8D7F57EA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0189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326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34FFD-41D1-7AEE-FB1B-32CB98487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FEFCD3-79AE-6DE5-B4E9-056BBDC51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18BD05A-C3DE-8C42-2B2F-2CAD961E3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CH" dirty="0"/>
              <a:t>Kulturen: Zuckerrüben, Kartoffeln, Randen, Karotten, Sellerie, Zwiebeln, Mangold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 err="1"/>
              <a:t>Zikadenflug</a:t>
            </a:r>
            <a:r>
              <a:rPr lang="de-CH" dirty="0"/>
              <a:t> 2025, Überwachung auf rund 50 Parzellen</a:t>
            </a:r>
          </a:p>
          <a:p>
            <a:pPr marL="171450" indent="-171450">
              <a:buFontTx/>
              <a:buChar char="-"/>
            </a:pPr>
            <a:r>
              <a:rPr lang="de-CH" dirty="0"/>
              <a:t>Beginn mit ersten Fallen in KW 20</a:t>
            </a:r>
          </a:p>
          <a:p>
            <a:pPr marL="171450" indent="-171450">
              <a:buFontTx/>
              <a:buChar char="-"/>
            </a:pPr>
            <a:r>
              <a:rPr lang="de-CH" dirty="0"/>
              <a:t>Erste Fänge in KW22 (erste heisse Tage um Auffahrt) -&gt; Abnahme zwischen Auffahrt und Pfingsten (kühler und viel Regen!)</a:t>
            </a:r>
          </a:p>
          <a:p>
            <a:pPr marL="171450" indent="-171450">
              <a:buFontTx/>
              <a:buChar char="-"/>
            </a:pPr>
            <a:r>
              <a:rPr lang="de-CH" dirty="0"/>
              <a:t>Hauptflug ca. von Kalenderwoche 23 – KW 26 -&gt; mehr oder weniger der gesamte Juni, ab Juni Fangzahlen nur je nach Standort und deutlich tiefer</a:t>
            </a:r>
          </a:p>
          <a:p>
            <a:pPr marL="171450" indent="-171450">
              <a:buFontTx/>
              <a:buChar char="-"/>
            </a:pPr>
            <a:r>
              <a:rPr lang="de-CH" dirty="0"/>
              <a:t>Auch in der Ostschweiz dieses Jahr in Kartoffeln vereinzelte Fänge</a:t>
            </a:r>
          </a:p>
          <a:p>
            <a:pPr marL="171450" indent="-171450">
              <a:buFontTx/>
              <a:buChar char="-"/>
            </a:pPr>
            <a:r>
              <a:rPr lang="de-CH" dirty="0"/>
              <a:t>SFZ hat wieder ein Monitoring auf 59 Parzellen in der Ost-CH gemacht: Fangzahlen sind tendenziell angestiegen im vergleich zum Vorjahr (Aber wohl immer noch auf tieferem Niveau als in West-CH) -&gt; 19/ 59 keine Zikaden, 22/59 unbeladene Zikaden, 18/ 59 beladene Zikaden -&gt; 5% mit </a:t>
            </a:r>
            <a:r>
              <a:rPr lang="de-CH" dirty="0" err="1"/>
              <a:t>Arsenophonus</a:t>
            </a:r>
            <a:r>
              <a:rPr lang="de-CH" dirty="0"/>
              <a:t> beladen gemäss Bericht UFA Revue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/>
              <a:t>Netzwerk-Gemüse:</a:t>
            </a:r>
          </a:p>
          <a:p>
            <a:pPr marL="171450" indent="-171450">
              <a:buFontTx/>
              <a:buChar char="-"/>
            </a:pPr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 wurden im Labor von Agroscope etwa 40 Exemplare der gefangenen Glasflügelzikaden auf ihre «Beladung» mit den genannten Krankheitserregern untersucht. Einige wenige Individuen trugen das Bakterium </a:t>
            </a:r>
            <a:r>
              <a:rPr lang="de-CH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Candidatus </a:t>
            </a:r>
            <a:r>
              <a:rPr lang="de-CH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Arsenophonus</a:t>
            </a:r>
            <a:r>
              <a:rPr lang="de-CH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phytopathogenicus</a:t>
            </a:r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einer einzigen der untersuchten Zikaden wurde das </a:t>
            </a:r>
            <a:r>
              <a:rPr lang="de-CH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Stolbur</a:t>
            </a:r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-Phytoplasma nachgewiesen. In keiner der untersuchten Zikaden lagen beide Krankheits-erreger zusammen vor. 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7A29A8-49CA-DA2C-5906-3E522636A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BAC4B-7279-4E25-A284-0BE6F5B9A6DD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5693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A7536-3800-C515-7B2D-6F0CDC6F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5F0DFBA-9923-B1E1-6B8D-DFDDF4181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7C58D0C-0472-6797-DF79-9C2032954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0D78B0-BF17-921F-1A2A-7622E4099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7250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162A7-0F1E-C367-80FD-A41EAE012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80AFE57-6BA6-FB28-C2DA-4F6C54D7D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152D0D6-20E4-485D-224E-7E8D8070B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054E7D-CCA7-C107-9E88-A135078F2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1837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CH" dirty="0"/>
              <a:t>Erste Fänge in Zelten zwischen 02.06 und 11.06</a:t>
            </a:r>
          </a:p>
          <a:p>
            <a:pPr marL="171450" indent="-171450">
              <a:buFontTx/>
              <a:buChar char="-"/>
            </a:pPr>
            <a:r>
              <a:rPr lang="de-CH" dirty="0"/>
              <a:t>Meiste Fänge zwischen 11.06. bis 25.06</a:t>
            </a:r>
          </a:p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5837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C9069-566C-9CB1-168B-F02A1566F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53B5FC5-CA0D-6F87-45C1-3FE25AFF0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AA67FD4-10D3-B35D-B78F-DEDF250FE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EE9FF7-CF51-3D24-A429-0B02E8E39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86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E8011-1AE2-67AA-01F9-0CC696FEC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35638D7-A295-975D-70C3-61BDF5A41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254F9FA-B523-E006-1AB7-60E73789F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1F0F5B-0785-E989-BA39-D7B969B11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019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3C0A0-23CB-FAFB-F2D6-A5D3975BA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72D35C3-483F-D5CD-242E-374E1D334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CD730F-ECFD-19C0-0209-E3AAC6BF1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44BB25-FABB-5D5B-C28E-3F5311C0E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5704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2741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CH" dirty="0"/>
              <a:t>Aufteilung des Projektes in verschieden Arbeitspakete. Tätigkeiten in den nächsten 3 Jahren zu diesem Thema.</a:t>
            </a:r>
          </a:p>
          <a:p>
            <a:pPr marL="171450" indent="-171450">
              <a:buFontTx/>
              <a:buChar char="-"/>
            </a:pPr>
            <a:r>
              <a:rPr lang="de-CH" dirty="0"/>
              <a:t>Partner im Projekt ist Agroscope in der Schweiz, welche auch für die Sortenprüfung und Pflanzgutuntersuchung verantwortlich sind (WP2, WP3, WP4), und BIOREBA (Labor in der Schweiz für Pflanzenanalysen)</a:t>
            </a:r>
          </a:p>
          <a:p>
            <a:pPr marL="171450" indent="-171450">
              <a:buFontTx/>
              <a:buChar char="-"/>
            </a:pPr>
            <a:r>
              <a:rPr lang="de-CH" dirty="0"/>
              <a:t>In den nachfolgenden Slides gehe ich auf einige Tätigkeiten der BFH-HAFL aus dem WP1 ein (2024)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5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6DD12-E763-6337-3615-F0C70B15E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A85914-FD0D-229F-67DB-0B3C610CB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3733E0-0C6A-104E-7ED1-6F8A3AC91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1AAC0D-D8C3-0AF5-D4B5-0F022A2D1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9256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F646E-84AA-1BE8-E0AC-091D50CEB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FCCF63B-5111-69B9-04CC-F782ABB71F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66F3F9-2697-55E2-0FBC-15695F38E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Clr>
                <a:schemeClr val="accent6"/>
              </a:buClr>
              <a:buFontTx/>
              <a:buChar char="-"/>
            </a:pPr>
            <a:r>
              <a:rPr lang="de-CH" dirty="0"/>
              <a:t>Die </a:t>
            </a:r>
            <a:r>
              <a:rPr lang="de-CH" sz="1200" dirty="0">
                <a:latin typeface="Lucida Sans" panose="020B0602030504020204" pitchFamily="34" charset="0"/>
              </a:rPr>
              <a:t>Ernteproben aus der Ostschweiz wiesen im Gegensatz zu den Ernteproben aus der Westschweiz keinen ARSEPH-Befall auf, in dieser Region gab es auch keine Qualitätsprobleme und SBR in ZR wurde erst 2023 das erste Mal nachgewiesen</a:t>
            </a:r>
          </a:p>
          <a:p>
            <a:pPr marL="171450" indent="-171450">
              <a:buClr>
                <a:schemeClr val="accent6"/>
              </a:buClr>
              <a:buFontTx/>
              <a:buChar char="-"/>
            </a:pPr>
            <a:r>
              <a:rPr lang="de-CH" sz="1200" dirty="0">
                <a:latin typeface="Lucida Sans" panose="020B0602030504020204" pitchFamily="34" charset="0"/>
              </a:rPr>
              <a:t>Die Backqualität war bei etwa 10% der Proben ungenügend, ARSEPH konnte aber insgesamt in rund 3/7 (43%) der Proben nachgewiesen werden, </a:t>
            </a:r>
            <a:r>
              <a:rPr lang="de-CH" sz="1200" i="1" dirty="0">
                <a:latin typeface="Lucida Sans" panose="020B0602030504020204" pitchFamily="34" charset="0"/>
              </a:rPr>
              <a:t>PHYPSO</a:t>
            </a:r>
            <a:r>
              <a:rPr lang="de-CH" sz="1200" dirty="0">
                <a:latin typeface="Lucida Sans" panose="020B0602030504020204" pitchFamily="34" charset="0"/>
              </a:rPr>
              <a:t> konnte kaum nachgewiesen werden (noch nicht alle Ergebnisse vorhanden)</a:t>
            </a:r>
          </a:p>
          <a:p>
            <a:pPr marL="171450" indent="-171450">
              <a:buClr>
                <a:schemeClr val="accent6"/>
              </a:buClr>
              <a:buFontTx/>
              <a:buChar char="-"/>
            </a:pPr>
            <a:r>
              <a:rPr lang="de-CH" sz="1200" dirty="0">
                <a:latin typeface="Lucida Sans" panose="020B0602030504020204" pitchFamily="34" charset="0"/>
              </a:rPr>
              <a:t>Daraus ist zu schliessen, dass ein Zusammenhang besteht, aber verschiedene Sorten bei der Symptomausprägung weniger betroffen sind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6"/>
              </a:buClr>
              <a:buSzTx/>
              <a:buFontTx/>
              <a:buChar char="-"/>
              <a:tabLst/>
              <a:defRPr/>
            </a:pPr>
            <a:r>
              <a:rPr lang="de-CH" sz="1200" dirty="0">
                <a:latin typeface="Lucida Sans" panose="020B0602030504020204" pitchFamily="34" charset="0"/>
              </a:rPr>
              <a:t>In der Westschweiz konnte bei der Sortenanfälligkeit Unterschiede beobachtet werden: Bei der Sorte Innovator war die Symptomausprägung bei den Gefässbündeln z.B. geringer</a:t>
            </a:r>
          </a:p>
          <a:p>
            <a:pPr marL="171450" indent="-171450">
              <a:buClr>
                <a:schemeClr val="accent6"/>
              </a:buClr>
              <a:buFontTx/>
              <a:buChar char="-"/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80EF4E-5320-3FD1-77A5-69674B1C6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5123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EBA25-379E-9118-C688-8BBF4A552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E1D0755-013A-23E9-FEEB-08C7DF2E6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65F3BF-EF27-A9DC-AA01-25C672AF0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accent6"/>
              </a:buClr>
              <a:buFontTx/>
              <a:buNone/>
            </a:pPr>
            <a:r>
              <a:rPr lang="de-CH" dirty="0"/>
              <a:t>2 positiv für </a:t>
            </a:r>
            <a:r>
              <a:rPr lang="de-CH" dirty="0" err="1"/>
              <a:t>Stolbur</a:t>
            </a:r>
            <a:r>
              <a:rPr lang="de-CH" dirty="0"/>
              <a:t> nicht in dieser Analyse, weil Koordinaten noch fehlen: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Bollodingen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(Oberaargau)</a:t>
            </a:r>
            <a:r>
              <a:rPr lang="de-CH" dirty="0">
                <a:effectLst/>
              </a:rPr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Dägerlen</a:t>
            </a:r>
            <a:r>
              <a:rPr lang="de-CH" dirty="0">
                <a:effectLst/>
              </a:rPr>
              <a:t> (Bezirk Winterthur)</a:t>
            </a:r>
          </a:p>
          <a:p>
            <a:pPr marL="0" indent="0">
              <a:buClr>
                <a:schemeClr val="accent6"/>
              </a:buClr>
              <a:buFontTx/>
              <a:buNone/>
            </a:pPr>
            <a:r>
              <a:rPr lang="de-CH" dirty="0">
                <a:effectLst/>
              </a:rPr>
              <a:t>Version vom 19.12.2025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1D1969-9E7C-731B-D5F4-A2EFD9713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A4D74-8AB3-4782-8193-8B0B8D7F57EA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5452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CH" dirty="0" err="1"/>
              <a:t>Zikadenflug</a:t>
            </a:r>
            <a:r>
              <a:rPr lang="de-CH" dirty="0"/>
              <a:t> 2024, Überwachung auf 27 Parzellen</a:t>
            </a:r>
          </a:p>
          <a:p>
            <a:pPr marL="171450" indent="-171450">
              <a:buFontTx/>
              <a:buChar char="-"/>
            </a:pPr>
            <a:r>
              <a:rPr lang="de-CH" dirty="0"/>
              <a:t>Beginn mit ersten Fallen in KW 20 (Temperatursumme 500 Grad), 14.05.2024</a:t>
            </a:r>
          </a:p>
          <a:p>
            <a:pPr marL="171450" indent="-171450">
              <a:buFontTx/>
              <a:buChar char="-"/>
            </a:pPr>
            <a:r>
              <a:rPr lang="de-CH" dirty="0"/>
              <a:t>erste Fänge von 22.05-28.05 in KW 21</a:t>
            </a:r>
          </a:p>
          <a:p>
            <a:pPr marL="171450" indent="-171450">
              <a:buFontTx/>
              <a:buChar char="-"/>
            </a:pPr>
            <a:r>
              <a:rPr lang="de-CH" dirty="0"/>
              <a:t>Fallen in Kartoffeln (17), Zuckerrüben (6) und in Gemüse (4, Karotten, Randen, Sellerie)</a:t>
            </a:r>
          </a:p>
          <a:p>
            <a:pPr marL="171450" indent="-171450">
              <a:buFontTx/>
              <a:buChar char="-"/>
            </a:pPr>
            <a:r>
              <a:rPr lang="de-CH" dirty="0"/>
              <a:t>Auffällig, dass höchste Fänge tendenziell in Gebieten mit hoher Anbaudichte dieser drei Kultur(-gruppen)</a:t>
            </a:r>
          </a:p>
          <a:p>
            <a:pPr marL="171450" indent="-171450">
              <a:buFontTx/>
              <a:buChar char="-"/>
            </a:pPr>
            <a:r>
              <a:rPr lang="de-CH" dirty="0"/>
              <a:t>In Ostschweiz in Kartoffeln bisher keine Zikaden gefunden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/>
              <a:t>Die schweizerische Fachstelle für Zuckerrübenanbau hat 2024 auf 21 Parzellen in diesem Gebiet (bisher SBR-freie Zone in ZR) ein Monitoring durchgeführt</a:t>
            </a:r>
          </a:p>
          <a:p>
            <a:pPr marL="171450" indent="-171450">
              <a:buFontTx/>
              <a:buChar char="-"/>
            </a:pPr>
            <a:r>
              <a:rPr lang="de-CH" dirty="0"/>
              <a:t>An 6 Standorten konnten vom 24.06 bis 31.07 keine Zikaden gefunden werden</a:t>
            </a:r>
          </a:p>
          <a:p>
            <a:pPr marL="171450" indent="-171450">
              <a:buFontTx/>
              <a:buChar char="-"/>
            </a:pPr>
            <a:r>
              <a:rPr lang="de-CH" dirty="0"/>
              <a:t>An den anderen 16 Standorten konnten Zikaden gefunden werden (</a:t>
            </a:r>
            <a:r>
              <a:rPr lang="de-CH" dirty="0" err="1"/>
              <a:t>Schilfglasflügelzikaden</a:t>
            </a:r>
            <a:r>
              <a:rPr lang="de-CH" dirty="0"/>
              <a:t> und </a:t>
            </a:r>
            <a:r>
              <a:rPr lang="de-CH" dirty="0" err="1"/>
              <a:t>Windenglasflügelzikaden</a:t>
            </a:r>
            <a:r>
              <a:rPr lang="de-CH" dirty="0"/>
              <a:t>)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Die meisten Zikaden sind unbeladen, einige sind beladen mit ARSEPH (v.a. in Grenzregion West-Ost, Region Lenzburg, gelbe Felder bis </a:t>
            </a:r>
            <a:r>
              <a:rPr lang="de-CH" sz="1800" dirty="0" err="1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Oensingen</a:t>
            </a:r>
            <a:r>
              <a:rPr lang="de-CH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).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de-CH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800" dirty="0" err="1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Zikadenflug</a:t>
            </a:r>
            <a:r>
              <a:rPr lang="de-CH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dieses Jahr aufgrund Witterung generell etwas tiefer -&gt; auch Beobachtung aus DE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Im August kaum Fänge mehr, ABER auf den letzten Fallen (Ende August/ Anfang September) an einigen Standorten wieder Fänge! -&gt; zweite Generation?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BAC4B-7279-4E25-A284-0BE6F5B9A6DD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9549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D3CEA-DA5A-F4C7-7CF3-88D9784CF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F52F77F-3DBB-C813-8522-FE124D592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D79F26-08CD-D5F6-5FAD-5A77D77DB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CH" dirty="0"/>
              <a:t>Kulturen: Zuckerrüben, Kartoffeln, Randen, Karotten, Sellerie, Zwiebeln, Mangold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 err="1"/>
              <a:t>Zikadenflug</a:t>
            </a:r>
            <a:r>
              <a:rPr lang="de-CH" dirty="0"/>
              <a:t> 2025, Überwachung auf rund 50 Parzellen</a:t>
            </a:r>
          </a:p>
          <a:p>
            <a:pPr marL="171450" indent="-171450">
              <a:buFontTx/>
              <a:buChar char="-"/>
            </a:pPr>
            <a:r>
              <a:rPr lang="de-CH" dirty="0"/>
              <a:t>Beginn mit ersten Fallen in KW 20</a:t>
            </a:r>
          </a:p>
          <a:p>
            <a:pPr marL="171450" indent="-171450">
              <a:buFontTx/>
              <a:buChar char="-"/>
            </a:pPr>
            <a:r>
              <a:rPr lang="de-CH" dirty="0"/>
              <a:t>Erste Fänge in KW22 (erste heisse Tage um Auffahrt) -&gt; Abnahme zwischen Auffahrt und Pfingsten (kühler und viel Regen!)</a:t>
            </a:r>
          </a:p>
          <a:p>
            <a:pPr marL="171450" indent="-171450">
              <a:buFontTx/>
              <a:buChar char="-"/>
            </a:pPr>
            <a:r>
              <a:rPr lang="de-CH" dirty="0"/>
              <a:t>Hauptflug ca. von Kalenderwoche 23 – KW 26 -&gt; mehr oder weniger der gesamte Juni, ab Juni Fangzahlen nur je nach Standort und deutlich tiefer</a:t>
            </a:r>
          </a:p>
          <a:p>
            <a:pPr marL="171450" indent="-171450">
              <a:buFontTx/>
              <a:buChar char="-"/>
            </a:pPr>
            <a:r>
              <a:rPr lang="de-CH" dirty="0"/>
              <a:t>Auch in der Ostschweiz dieses Jahr in Kartoffeln vereinzelte Fänge</a:t>
            </a:r>
          </a:p>
          <a:p>
            <a:pPr marL="171450" indent="-171450">
              <a:buFontTx/>
              <a:buChar char="-"/>
            </a:pPr>
            <a:r>
              <a:rPr lang="de-CH" dirty="0"/>
              <a:t>SFZ hat wieder ein Monitoring auf 59 Parzellen in der Ost-CH gemacht: Fangzahlen sind tendenziell angestiegen im vergleich zum Vorjahr (Aber wohl immer noch auf tieferem Niveau als in West-CH) -&gt; 19/ 59 keine Zikaden, 22/59 unbeladene Zikaden, 18/ 59 beladene Zikaden -&gt; 5% mit </a:t>
            </a:r>
            <a:r>
              <a:rPr lang="de-CH" dirty="0" err="1"/>
              <a:t>Arsenophonus</a:t>
            </a:r>
            <a:r>
              <a:rPr lang="de-CH" dirty="0"/>
              <a:t> beladen gemäss Bericht UFA Revue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/>
              <a:t>Netzwerk-Gemüse:</a:t>
            </a:r>
          </a:p>
          <a:p>
            <a:pPr marL="171450" indent="-171450">
              <a:buFontTx/>
              <a:buChar char="-"/>
            </a:pPr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 wurden im Labor von Agroscope etwa 40 Exemplare der gefangenen Glasflügelzikaden auf ihre «Beladung» mit den genannten Krankheitserregern untersucht. Einige wenige Individuen trugen das Bakterium </a:t>
            </a:r>
            <a:r>
              <a:rPr lang="de-CH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Candidatus </a:t>
            </a:r>
            <a:r>
              <a:rPr lang="de-CH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Arsenophonus</a:t>
            </a:r>
            <a:r>
              <a:rPr lang="de-CH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phytopathogenicus</a:t>
            </a:r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einer einzigen der untersuchten Zikaden wurde das </a:t>
            </a:r>
            <a:r>
              <a:rPr lang="de-CH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Stolbur</a:t>
            </a:r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-Phytoplasma nachgewiesen. In keiner der untersuchten Zikaden lagen beide Krankheits-erreger zusammen vor. 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52CB6D-589B-E686-AAE0-A3B93D0CF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BAC4B-7279-4E25-A284-0BE6F5B9A6DD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2114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78540-9D28-5D1A-E454-9E54292D8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33369C-D054-E42D-4975-CF679040C1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0B5F0A2-85DB-0313-436F-3576B6CA8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CH" dirty="0"/>
              <a:t>Kulturen: Zuckerrüben, Kartoffeln, Randen, Karotten, Sellerie, Zwiebeln, Mangold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 err="1"/>
              <a:t>Zikadenflug</a:t>
            </a:r>
            <a:r>
              <a:rPr lang="de-CH" dirty="0"/>
              <a:t> 2025, Überwachung auf rund 50 Parzellen</a:t>
            </a:r>
          </a:p>
          <a:p>
            <a:pPr marL="171450" indent="-171450">
              <a:buFontTx/>
              <a:buChar char="-"/>
            </a:pPr>
            <a:r>
              <a:rPr lang="de-CH" dirty="0"/>
              <a:t>Beginn mit ersten Fallen in KW 20</a:t>
            </a:r>
          </a:p>
          <a:p>
            <a:pPr marL="171450" indent="-171450">
              <a:buFontTx/>
              <a:buChar char="-"/>
            </a:pPr>
            <a:r>
              <a:rPr lang="de-CH" dirty="0"/>
              <a:t>Erste Fänge in KW22 (erste heisse Tage um Auffahrt) -&gt; Abnahme zwischen Auffahrt und Pfingsten (kühler und viel Regen!)</a:t>
            </a:r>
          </a:p>
          <a:p>
            <a:pPr marL="171450" indent="-171450">
              <a:buFontTx/>
              <a:buChar char="-"/>
            </a:pPr>
            <a:r>
              <a:rPr lang="de-CH" dirty="0"/>
              <a:t>Hauptflug ca. von Kalenderwoche 23 – KW 26 -&gt; mehr oder weniger der gesamte Juni, ab Juni Fangzahlen nur je nach Standort und deutlich tiefer</a:t>
            </a:r>
          </a:p>
          <a:p>
            <a:pPr marL="171450" indent="-171450">
              <a:buFontTx/>
              <a:buChar char="-"/>
            </a:pPr>
            <a:r>
              <a:rPr lang="de-CH" dirty="0"/>
              <a:t>Auch in der Ostschweiz dieses Jahr in Kartoffeln vereinzelte Fänge</a:t>
            </a:r>
          </a:p>
          <a:p>
            <a:pPr marL="171450" indent="-171450">
              <a:buFontTx/>
              <a:buChar char="-"/>
            </a:pPr>
            <a:r>
              <a:rPr lang="de-CH" dirty="0"/>
              <a:t>SFZ hat wieder ein Monitoring auf 59 Parzellen in der Ost-CH gemacht: Fangzahlen sind tendenziell angestiegen im vergleich zum Vorjahr (Aber wohl immer noch auf tieferem Niveau als in West-CH) -&gt; 19/ 59 keine Zikaden, 22/59 unbeladene Zikaden, 18/ 59 beladene Zikaden -&gt; 5% mit </a:t>
            </a:r>
            <a:r>
              <a:rPr lang="de-CH" dirty="0" err="1"/>
              <a:t>Arsenophonus</a:t>
            </a:r>
            <a:r>
              <a:rPr lang="de-CH" dirty="0"/>
              <a:t> beladen gemäss Bericht UFA Revue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/>
              <a:t>Netzwerk-Gemüse:</a:t>
            </a:r>
          </a:p>
          <a:p>
            <a:pPr marL="171450" indent="-171450">
              <a:buFontTx/>
              <a:buChar char="-"/>
            </a:pPr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 wurden im Labor von Agroscope etwa 40 Exemplare der gefangenen Glasflügelzikaden auf ihre «Beladung» mit den genannten Krankheitserregern untersucht. Einige wenige Individuen trugen das Bakterium </a:t>
            </a:r>
            <a:r>
              <a:rPr lang="de-CH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Candidatus </a:t>
            </a:r>
            <a:r>
              <a:rPr lang="de-CH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Arsenophonus</a:t>
            </a:r>
            <a:r>
              <a:rPr lang="de-CH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phytopathogenicus</a:t>
            </a:r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einer einzigen der untersuchten Zikaden wurde das </a:t>
            </a:r>
            <a:r>
              <a:rPr lang="de-CH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Stolbur</a:t>
            </a:r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-Phytoplasma nachgewiesen. In keiner der untersuchten Zikaden lagen beide Krankheits-erreger zusammen vor. 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193B21-81D7-DFBB-1055-D3A301DD6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BAC4B-7279-4E25-A284-0BE6F5B9A6DD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449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mit Bild 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4449763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3186" y="317500"/>
            <a:ext cx="2550511" cy="87016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0" y="4449763"/>
            <a:ext cx="12207238" cy="122237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7200" y="5288816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2539"/>
            <a:ext cx="11306174" cy="5146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075B3A6-6DCD-467C-B3B9-D845AAA650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850" y="6347013"/>
            <a:ext cx="9072563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3433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felder/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0851" y="5399231"/>
            <a:ext cx="5508000" cy="72058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8"/>
          </p:nvPr>
        </p:nvSpPr>
        <p:spPr>
          <a:xfrm>
            <a:off x="6249025" y="5399231"/>
            <a:ext cx="5508000" cy="72058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B21B8-EC19-437D-956C-B9E2193DE066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BC0020-5A4E-4E7E-8112-8525C911ECC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50850" y="1376363"/>
            <a:ext cx="5508625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935BA25-EBE1-4D7C-B30F-41097A42AEF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48400" y="1376362"/>
            <a:ext cx="5508625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617F79C-BB35-4B9B-9765-B5F521C89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138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felder/Bilder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0850" y="1380415"/>
            <a:ext cx="5508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4"/>
          </p:nvPr>
        </p:nvSpPr>
        <p:spPr>
          <a:xfrm>
            <a:off x="6249025" y="1380415"/>
            <a:ext cx="5508000" cy="54000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6D72C-BFB2-41C7-957D-2E87BB499368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A08CF5-263A-4947-BB68-C590B756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9B5EF5-94CD-49C5-82F5-0D240C4018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0850" y="2168525"/>
            <a:ext cx="5508625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06C6BB0C-191E-4DD9-ADEA-BB9CACAB21C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48400" y="2168524"/>
            <a:ext cx="5508625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267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felder/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3600" y="5399231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8"/>
          </p:nvPr>
        </p:nvSpPr>
        <p:spPr>
          <a:xfrm>
            <a:off x="4326913" y="5399231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20"/>
          </p:nvPr>
        </p:nvSpPr>
        <p:spPr>
          <a:xfrm>
            <a:off x="8200225" y="5399231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0D9A4-4B03-4410-9017-78E09E000AC4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F64B01-81C7-4C98-B7AD-930612B79E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4025" y="2168525"/>
            <a:ext cx="3556000" cy="32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BDB8EE7-F71B-4F3D-AD80-682B656ED27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25938" y="2168525"/>
            <a:ext cx="3557587" cy="32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3D18D196-860F-4E36-9216-F961856AE49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9438" y="2168525"/>
            <a:ext cx="3557587" cy="32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592B83A6-5EEE-4354-9E0A-535252DA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9124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felder/Bilder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2224" y="1376363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8"/>
          </p:nvPr>
        </p:nvSpPr>
        <p:spPr>
          <a:xfrm>
            <a:off x="4325537" y="1376363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20"/>
          </p:nvPr>
        </p:nvSpPr>
        <p:spPr>
          <a:xfrm>
            <a:off x="8198849" y="1376363"/>
            <a:ext cx="3556800" cy="720583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0D9A4-4B03-4410-9017-78E09E000AC4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F64B01-81C7-4C98-B7AD-930612B79E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4025" y="2168525"/>
            <a:ext cx="3556000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BDB8EE7-F71B-4F3D-AD80-682B656ED27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25938" y="2168525"/>
            <a:ext cx="3557587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3D18D196-860F-4E36-9216-F961856AE49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9438" y="2168525"/>
            <a:ext cx="3557587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592B83A6-5EEE-4354-9E0A-535252DA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5624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7200" y="3329247"/>
            <a:ext cx="11299825" cy="2560319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30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5A69-AF00-48CA-9C5B-76F6193071D6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2A3D88F4-3C44-416E-8339-A22B29F8DCE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15884" y="1201189"/>
            <a:ext cx="11051482" cy="2083797"/>
          </a:xfrm>
          <a:prstGeom prst="rect">
            <a:avLst/>
          </a:prstGeom>
        </p:spPr>
        <p:txBody>
          <a:bodyPr lIns="0" anchor="t"/>
          <a:lstStyle>
            <a:lvl1pPr marL="0" indent="0" algn="l">
              <a:buNone/>
              <a:defRPr sz="14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1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45307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097281"/>
            <a:ext cx="11249025" cy="2830484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spcBef>
                <a:spcPts val="0"/>
              </a:spcBef>
              <a:buNone/>
              <a:defRPr sz="3200" b="0" i="0">
                <a:solidFill>
                  <a:srgbClr val="8CAF82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0" indent="0">
              <a:spcBef>
                <a:spcPts val="0"/>
              </a:spcBef>
              <a:buClrTx/>
              <a:buFontTx/>
              <a:buNone/>
              <a:defRPr sz="3200" b="0">
                <a:solidFill>
                  <a:srgbClr val="8CAF82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Text</a:t>
            </a: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5A69-AF00-48CA-9C5B-76F6193071D6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2A3D88F4-3C44-416E-8339-A22B29F8DCE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450850" y="4006734"/>
            <a:ext cx="11255375" cy="1566949"/>
          </a:xfrm>
          <a:prstGeom prst="rect">
            <a:avLst/>
          </a:prstGeom>
        </p:spPr>
        <p:txBody>
          <a:bodyPr lIns="0" anchor="t"/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Autor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82213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6226" y="4355868"/>
            <a:ext cx="550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4"/>
          </p:nvPr>
        </p:nvSpPr>
        <p:spPr>
          <a:xfrm>
            <a:off x="6249025" y="4355868"/>
            <a:ext cx="550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6D72C-BFB2-41C7-957D-2E87BB499368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D5EC5F02-E049-44D7-AF09-096D83385327}"/>
              </a:ext>
            </a:extLst>
          </p:cNvPr>
          <p:cNvSpPr/>
          <p:nvPr userDrawn="1"/>
        </p:nvSpPr>
        <p:spPr>
          <a:xfrm>
            <a:off x="456226" y="4106487"/>
            <a:ext cx="550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AE5187A-FFCB-4C33-86A6-D8C2BFFF8B6B}"/>
              </a:ext>
            </a:extLst>
          </p:cNvPr>
          <p:cNvSpPr/>
          <p:nvPr userDrawn="1"/>
        </p:nvSpPr>
        <p:spPr>
          <a:xfrm>
            <a:off x="6249025" y="4106487"/>
            <a:ext cx="550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13C15971-8AAD-4C4A-872E-B71C36BF02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26" y="1438102"/>
            <a:ext cx="5508001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E2676283-FFF0-4D2B-95AA-9FD33EADC6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9024" y="1438102"/>
            <a:ext cx="5508001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2F9F81B-D5CF-4B09-990D-01371D91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8565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 mit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B50D9A4-4B03-4410-9017-78E09E000AC4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DEA3E8DD-B869-4872-9E5E-D7638858FB85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456226" y="4355868"/>
            <a:ext cx="35568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07648B6C-7DD3-4170-9CB8-01C7235079F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200224" y="4355868"/>
            <a:ext cx="35568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A1D57F0A-2F51-4B66-A590-F3965B06959C}"/>
              </a:ext>
            </a:extLst>
          </p:cNvPr>
          <p:cNvSpPr/>
          <p:nvPr userDrawn="1"/>
        </p:nvSpPr>
        <p:spPr>
          <a:xfrm>
            <a:off x="456226" y="4106487"/>
            <a:ext cx="35568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0BDF737F-1596-4573-A435-B5BA40D519D9}"/>
              </a:ext>
            </a:extLst>
          </p:cNvPr>
          <p:cNvSpPr/>
          <p:nvPr userDrawn="1"/>
        </p:nvSpPr>
        <p:spPr>
          <a:xfrm>
            <a:off x="8200224" y="4106487"/>
            <a:ext cx="3556801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Bildplatzhalter 10">
            <a:extLst>
              <a:ext uri="{FF2B5EF4-FFF2-40B4-BE49-F238E27FC236}">
                <a16:creationId xmlns:a16="http://schemas.microsoft.com/office/drawing/2014/main" id="{893442A3-CE33-46C0-A18B-D18C070CBFB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6226" y="1438102"/>
            <a:ext cx="3556801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0" name="Bildplatzhalter 10">
            <a:extLst>
              <a:ext uri="{FF2B5EF4-FFF2-40B4-BE49-F238E27FC236}">
                <a16:creationId xmlns:a16="http://schemas.microsoft.com/office/drawing/2014/main" id="{51FB2453-80BA-4C27-A3FA-F17223AF5D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00224" y="1438102"/>
            <a:ext cx="3556802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8C409BF-FC71-4809-A5D6-3038577EA62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328225" y="4355868"/>
            <a:ext cx="35568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ECEE718E-8038-4A79-9DDF-AE6210425CB5}"/>
              </a:ext>
            </a:extLst>
          </p:cNvPr>
          <p:cNvSpPr/>
          <p:nvPr userDrawn="1"/>
        </p:nvSpPr>
        <p:spPr>
          <a:xfrm>
            <a:off x="4328225" y="4106487"/>
            <a:ext cx="3556801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Bildplatzhalter 10">
            <a:extLst>
              <a:ext uri="{FF2B5EF4-FFF2-40B4-BE49-F238E27FC236}">
                <a16:creationId xmlns:a16="http://schemas.microsoft.com/office/drawing/2014/main" id="{0E9B9157-7EB2-4A30-9136-318F7B17B60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28225" y="1438102"/>
            <a:ext cx="3556802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BE7B7F-778E-4BC6-8EE5-8544E23F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2471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 mit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6226" y="4350325"/>
            <a:ext cx="26280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4"/>
          </p:nvPr>
        </p:nvSpPr>
        <p:spPr>
          <a:xfrm>
            <a:off x="6226094" y="4350325"/>
            <a:ext cx="262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6D72C-BFB2-41C7-957D-2E87BB499368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D5EC5F02-E049-44D7-AF09-096D83385327}"/>
              </a:ext>
            </a:extLst>
          </p:cNvPr>
          <p:cNvSpPr/>
          <p:nvPr userDrawn="1"/>
        </p:nvSpPr>
        <p:spPr>
          <a:xfrm>
            <a:off x="456226" y="4106487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AE5187A-FFCB-4C33-86A6-D8C2BFFF8B6B}"/>
              </a:ext>
            </a:extLst>
          </p:cNvPr>
          <p:cNvSpPr/>
          <p:nvPr userDrawn="1"/>
        </p:nvSpPr>
        <p:spPr>
          <a:xfrm>
            <a:off x="6226092" y="4106487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13C15971-8AAD-4C4A-872E-B71C36BF02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27" y="1438101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E2676283-FFF0-4D2B-95AA-9FD33EADC6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8093" y="1438101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9" name="Bildplatzhalter 10">
            <a:extLst>
              <a:ext uri="{FF2B5EF4-FFF2-40B4-BE49-F238E27FC236}">
                <a16:creationId xmlns:a16="http://schemas.microsoft.com/office/drawing/2014/main" id="{F7D33F10-5DC8-4FC0-91A6-3C8336B8E9D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47160" y="1438101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0" name="Bildplatzhalter 10">
            <a:extLst>
              <a:ext uri="{FF2B5EF4-FFF2-40B4-BE49-F238E27FC236}">
                <a16:creationId xmlns:a16="http://schemas.microsoft.com/office/drawing/2014/main" id="{D4053D7F-50D0-44A2-8A3D-6682277C2B3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29025" y="1437975"/>
            <a:ext cx="2628000" cy="2510443"/>
          </a:xfrm>
          <a:prstGeom prst="roundRect">
            <a:avLst>
              <a:gd name="adj" fmla="val 768"/>
            </a:avLst>
          </a:prstGeom>
          <a:noFill/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A4E87FF6-93B0-4457-9EA7-254201BB91A8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341160" y="4350325"/>
            <a:ext cx="2628001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25B3A9CF-ED8F-40AD-9029-91C5177D64B2}"/>
              </a:ext>
            </a:extLst>
          </p:cNvPr>
          <p:cNvSpPr/>
          <p:nvPr userDrawn="1"/>
        </p:nvSpPr>
        <p:spPr>
          <a:xfrm>
            <a:off x="3341159" y="4106487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FAED3DAD-2180-449E-9F43-9E0A173E19D2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111026" y="4350199"/>
            <a:ext cx="2628000" cy="1562793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96254F82-3306-42A7-9C4D-5A0C7458C1B0}"/>
              </a:ext>
            </a:extLst>
          </p:cNvPr>
          <p:cNvSpPr/>
          <p:nvPr userDrawn="1"/>
        </p:nvSpPr>
        <p:spPr>
          <a:xfrm>
            <a:off x="9111026" y="4106361"/>
            <a:ext cx="2628000" cy="108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0EF4DF-390E-4299-9BA3-7589C273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7586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6C2D7-0704-41B7-ABFF-C47E040EDF71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5021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mit Bild 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4449763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7" name="Abgerundetes Rechteck 6"/>
          <p:cNvSpPr/>
          <p:nvPr/>
        </p:nvSpPr>
        <p:spPr>
          <a:xfrm>
            <a:off x="0" y="4449763"/>
            <a:ext cx="12207238" cy="122237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7200" y="5288816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2539"/>
            <a:ext cx="11306174" cy="5146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0267" y="317500"/>
            <a:ext cx="2553431" cy="87912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699D6F-C113-4BC3-8B74-D0FBF5CCB0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850" y="6347013"/>
            <a:ext cx="9072563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836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22375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1569" y="2320925"/>
            <a:ext cx="9918898" cy="2773363"/>
          </a:xfrm>
        </p:spPr>
        <p:txBody>
          <a:bodyPr/>
          <a:lstStyle>
            <a:lvl1pPr>
              <a:defRPr sz="5200"/>
            </a:lvl1pPr>
          </a:lstStyle>
          <a:p>
            <a:pPr lvl="0"/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742166" y="5594355"/>
            <a:ext cx="9918898" cy="511175"/>
          </a:xfrm>
        </p:spPr>
        <p:txBody>
          <a:bodyPr/>
          <a:lstStyle>
            <a:lvl1pPr marL="0" indent="0">
              <a:buFontTx/>
              <a:buNone/>
              <a:defRPr sz="2000" baseline="0"/>
            </a:lvl1pPr>
          </a:lstStyle>
          <a:p>
            <a:pPr lvl="0"/>
            <a:r>
              <a:rPr lang="de-DE" noProof="0" dirty="0"/>
              <a:t>Datum</a:t>
            </a:r>
            <a:endParaRPr lang="en-GB" noProof="0" dirty="0"/>
          </a:p>
        </p:txBody>
      </p:sp>
      <p:sp>
        <p:nvSpPr>
          <p:cNvPr id="8" name="Text Box 53"/>
          <p:cNvSpPr txBox="1">
            <a:spLocks noChangeArrowheads="1"/>
          </p:cNvSpPr>
          <p:nvPr userDrawn="1"/>
        </p:nvSpPr>
        <p:spPr bwMode="auto">
          <a:xfrm>
            <a:off x="1744669" y="6218242"/>
            <a:ext cx="588525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900" dirty="0"/>
              <a:t>www.agroscope.ch I </a:t>
            </a:r>
            <a:r>
              <a:rPr lang="fr-CH" sz="900" dirty="0">
                <a:effectLst/>
              </a:rPr>
              <a:t>une bonne alimentation, un environnement sain</a:t>
            </a:r>
            <a:endParaRPr lang="fr-FR" sz="900" dirty="0">
              <a:effectLst/>
            </a:endParaRPr>
          </a:p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900" dirty="0">
              <a:effectLst/>
            </a:endParaRPr>
          </a:p>
          <a:p>
            <a:pPr>
              <a:spcBef>
                <a:spcPct val="50000"/>
              </a:spcBef>
            </a:pPr>
            <a:endParaRPr lang="de-CH" sz="900" dirty="0"/>
          </a:p>
        </p:txBody>
      </p:sp>
      <p:pic>
        <p:nvPicPr>
          <p:cNvPr id="9" name="Picture 37" descr="Logo_CMYK_po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07" y="381600"/>
            <a:ext cx="19996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7" descr="rotbalken_Agroscope_PPT_S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298839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2"/>
          <p:cNvSpPr txBox="1">
            <a:spLocks noChangeArrowheads="1"/>
          </p:cNvSpPr>
          <p:nvPr userDrawn="1"/>
        </p:nvSpPr>
        <p:spPr bwMode="auto">
          <a:xfrm>
            <a:off x="6089518" y="384289"/>
            <a:ext cx="3586063" cy="44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sz="800" dirty="0"/>
              <a:t>Federal Department of Economic Affairs,</a:t>
            </a:r>
            <a:br>
              <a:rPr lang="en-US" sz="800" dirty="0"/>
            </a:br>
            <a:r>
              <a:rPr lang="en-US" sz="800" dirty="0"/>
              <a:t>Education and Research EAER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sz="800" b="1" dirty="0"/>
              <a:t>Agroscope </a:t>
            </a:r>
          </a:p>
        </p:txBody>
      </p:sp>
    </p:spTree>
    <p:extLst>
      <p:ext uri="{BB962C8B-B14F-4D97-AF65-F5344CB8AC3E}">
        <p14:creationId xmlns:p14="http://schemas.microsoft.com/office/powerpoint/2010/main" val="3998140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4548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0250" y="331254"/>
            <a:ext cx="9961287" cy="989013"/>
          </a:xfrm>
        </p:spPr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0250" y="1286463"/>
            <a:ext cx="9976124" cy="45450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78429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16733" y="1449390"/>
            <a:ext cx="4885270" cy="4545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05474" y="1449390"/>
            <a:ext cx="4887389" cy="4545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70022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1898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03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ohne 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143027F-7246-4F86-A6AD-7473302EFCE0}"/>
              </a:ext>
            </a:extLst>
          </p:cNvPr>
          <p:cNvSpPr/>
          <p:nvPr userDrawn="1"/>
        </p:nvSpPr>
        <p:spPr>
          <a:xfrm>
            <a:off x="0" y="0"/>
            <a:ext cx="12207875" cy="5456068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Abgerundetes Rechteck 6"/>
          <p:cNvSpPr/>
          <p:nvPr/>
        </p:nvSpPr>
        <p:spPr>
          <a:xfrm>
            <a:off x="0" y="5456068"/>
            <a:ext cx="12207238" cy="1222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0850" y="3089309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2483032"/>
            <a:ext cx="11306174" cy="5146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7E56EC-23CC-4141-B40F-46996694D7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05" y="317500"/>
            <a:ext cx="2557272" cy="879348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2E70F1A-AD8D-4F8F-9AE2-1A76A8008E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850" y="6347013"/>
            <a:ext cx="9072563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792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 (mit Bild h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0267" y="317500"/>
            <a:ext cx="2553431" cy="87912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16E4CDC4-4424-4700-993B-3839864CB1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796" y="3182956"/>
            <a:ext cx="9376933" cy="205496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593344" y="3973698"/>
            <a:ext cx="9057632" cy="86216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44" y="3352801"/>
            <a:ext cx="9057632" cy="5201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08FCAF1-F20B-4C9B-AE65-F4B72D3CB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344" y="4889223"/>
            <a:ext cx="9057632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96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 (mit Bild 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034EF83C-B1FD-49FF-B648-E50C717A41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7875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684000" rIns="72000" bIns="72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16E4CDC4-4424-4700-993B-3839864CB1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0796" y="3182956"/>
            <a:ext cx="9376933" cy="2054969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593344" y="3973698"/>
            <a:ext cx="9057632" cy="86216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44" y="3352801"/>
            <a:ext cx="9057632" cy="5201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0EE3DD9-895F-4EB2-9E74-C52ABBAEB7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0267" y="317500"/>
            <a:ext cx="2553431" cy="879122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  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C73C925-6F67-41AD-8B48-77A6CAB23C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344" y="4889223"/>
            <a:ext cx="9057632" cy="233081"/>
          </a:xfrm>
        </p:spPr>
        <p:txBody>
          <a:bodyPr/>
          <a:lstStyle>
            <a:lvl1pPr marL="179388" indent="-179388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Organisationseinheit oder Leistungsbereich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8056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sei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143027F-7246-4F86-A6AD-7473302EFCE0}"/>
              </a:ext>
            </a:extLst>
          </p:cNvPr>
          <p:cNvSpPr/>
          <p:nvPr userDrawn="1"/>
        </p:nvSpPr>
        <p:spPr>
          <a:xfrm>
            <a:off x="0" y="0"/>
            <a:ext cx="12207875" cy="44497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4B647D"/>
              </a:solidFill>
            </a:endParaRP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450850" y="2483773"/>
            <a:ext cx="9057632" cy="73671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Lucida Sans"/>
                <a:cs typeface="Lucida Sans Unico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9DF830-F09E-4F9D-B580-79824EBB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1877496"/>
            <a:ext cx="11306174" cy="5146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0" name="Abgerundetes Rechteck 6">
            <a:extLst>
              <a:ext uri="{FF2B5EF4-FFF2-40B4-BE49-F238E27FC236}">
                <a16:creationId xmlns:a16="http://schemas.microsoft.com/office/drawing/2014/main" id="{6155990B-78C7-4DA0-B1E7-76D1A83E0123}"/>
              </a:ext>
            </a:extLst>
          </p:cNvPr>
          <p:cNvSpPr/>
          <p:nvPr userDrawn="1"/>
        </p:nvSpPr>
        <p:spPr>
          <a:xfrm>
            <a:off x="0" y="4449763"/>
            <a:ext cx="12207238" cy="122237"/>
          </a:xfrm>
          <a:prstGeom prst="rect">
            <a:avLst/>
          </a:prstGeom>
          <a:solidFill>
            <a:srgbClr val="FAC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E32F2A-681B-4A65-A2CF-F3289104E9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B647D"/>
                </a:solidFill>
              </a:defRPr>
            </a:lvl1pPr>
          </a:lstStyle>
          <a:p>
            <a:pPr>
              <a:defRPr/>
            </a:pPr>
            <a:fld id="{B7BACB64-ACD3-4495-9A64-936FBCA468A7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5" name="Textfeld 15">
            <a:extLst>
              <a:ext uri="{FF2B5EF4-FFF2-40B4-BE49-F238E27FC236}">
                <a16:creationId xmlns:a16="http://schemas.microsoft.com/office/drawing/2014/main" id="{3455541A-D1CF-4483-A637-480F287F748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6300788"/>
            <a:ext cx="892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Berner Fachhochschule | Haute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école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spécialisée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bernoise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| Bern University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of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Applied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Sciences</a:t>
            </a:r>
            <a:endParaRPr lang="de-DE" sz="1400" dirty="0">
              <a:solidFill>
                <a:schemeClr val="tx2"/>
              </a:solidFill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18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034EF83C-B1FD-49FF-B648-E50C717A417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207875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72000" tIns="0" rIns="72000" bIns="1800000" anchor="ctr"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in den Platzhalter ziehen und bei Bedarf in den Hintergrund stellen.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00AA4B-37D2-4481-BCF3-2E414DEA21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796" y="3182956"/>
            <a:ext cx="9386888" cy="2743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144000" tIns="216000" rIns="144000" b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53682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A35F2-7595-4779-9180-596D2E72BBB9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155BAD-5C25-40A7-8727-1B1E570D77E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D617E98-5641-4B2D-A638-1322515D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315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450850" y="1376362"/>
            <a:ext cx="11312525" cy="495637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5A69-AF00-48CA-9C5B-76F6193071D6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C449D1-1247-49B8-8578-3105EE32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4C75B05-03A1-469D-8437-A6AA010E720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0850" y="2168525"/>
            <a:ext cx="11306175" cy="399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723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5"/>
          <p:cNvSpPr txBox="1">
            <a:spLocks noChangeArrowheads="1"/>
          </p:cNvSpPr>
          <p:nvPr/>
        </p:nvSpPr>
        <p:spPr bwMode="auto">
          <a:xfrm>
            <a:off x="457200" y="6300788"/>
            <a:ext cx="892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6477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647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Berner Fachhochschule | Haute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école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spécialisée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bernoise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| Bern University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of</a:t>
            </a:r>
            <a:r>
              <a:rPr lang="de-DE" sz="1400" dirty="0">
                <a:solidFill>
                  <a:schemeClr val="tx2"/>
                </a:solidFill>
                <a:latin typeface="Lucida Sans" pitchFamily="34" charset="0"/>
              </a:rPr>
              <a:t> Applied </a:t>
            </a:r>
            <a:r>
              <a:rPr lang="de-DE" sz="1400" dirty="0" err="1">
                <a:solidFill>
                  <a:schemeClr val="tx2"/>
                </a:solidFill>
                <a:latin typeface="Lucida Sans" pitchFamily="34" charset="0"/>
              </a:rPr>
              <a:t>Sciences</a:t>
            </a:r>
            <a:endParaRPr lang="de-DE" sz="1400" dirty="0">
              <a:solidFill>
                <a:schemeClr val="tx2"/>
              </a:solidFill>
              <a:latin typeface="Lucida Sans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748713" y="6300788"/>
            <a:ext cx="3001962" cy="30797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smtClean="0">
                <a:solidFill>
                  <a:schemeClr val="tx2"/>
                </a:solidFill>
                <a:latin typeface="Lucida Sans" pitchFamily="34" charset="0"/>
              </a:defRPr>
            </a:lvl1pPr>
          </a:lstStyle>
          <a:p>
            <a:pPr>
              <a:defRPr/>
            </a:pPr>
            <a:fld id="{B7BACB64-ACD3-4495-9A64-936FBCA468A7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D9E8CA3-FB48-4D66-A23F-18A4D3D3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1" y="390574"/>
            <a:ext cx="11306174" cy="5146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C8B1AA-41BC-42FB-B837-09FDD1BA9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850" y="1376362"/>
            <a:ext cx="11306175" cy="4789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65" r:id="rId2"/>
    <p:sldLayoutId id="2147483867" r:id="rId3"/>
    <p:sldLayoutId id="2147483869" r:id="rId4"/>
    <p:sldLayoutId id="2147483870" r:id="rId5"/>
    <p:sldLayoutId id="2147483868" r:id="rId6"/>
    <p:sldLayoutId id="2147483871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64" r:id="rId13"/>
    <p:sldLayoutId id="2147483862" r:id="rId14"/>
    <p:sldLayoutId id="2147483863" r:id="rId15"/>
    <p:sldLayoutId id="2147483861" r:id="rId16"/>
    <p:sldLayoutId id="2147483860" r:id="rId17"/>
    <p:sldLayoutId id="2147483859" r:id="rId18"/>
    <p:sldLayoutId id="2147483850" r:id="rId19"/>
    <p:sldLayoutId id="2147483872" r:id="rId20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66700" marR="0" indent="-2667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38163" marR="0" indent="-271463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08038" marR="0" indent="-269875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074738" marR="0" indent="-2667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346200" marR="0" indent="-271463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6"/>
        </a:buClr>
        <a:buSzPct val="75000"/>
        <a:buFont typeface="Wingdings 3" panose="05040102010807070707" pitchFamily="18" charset="2"/>
        <a:buChar char=""/>
        <a:tabLst/>
        <a:defRPr sz="2200" kern="1200" baseline="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284" userDrawn="1">
          <p15:clr>
            <a:srgbClr val="F26B43"/>
          </p15:clr>
        </p15:guide>
        <p15:guide id="3" orient="horz" pos="867" userDrawn="1">
          <p15:clr>
            <a:srgbClr val="F26B43"/>
          </p15:clr>
        </p15:guide>
        <p15:guide id="4" pos="7406" userDrawn="1">
          <p15:clr>
            <a:srgbClr val="F26B43"/>
          </p15:clr>
        </p15:guide>
        <p15:guide id="5" orient="horz" pos="1366" userDrawn="1">
          <p15:clr>
            <a:srgbClr val="F26B43"/>
          </p15:clr>
        </p15:guide>
        <p15:guide id="6" pos="384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712126" y="304804"/>
            <a:ext cx="6816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CA" sz="2400"/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730250" y="334578"/>
            <a:ext cx="9961287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Il </a:t>
            </a:r>
            <a:r>
              <a:rPr lang="en-GB" dirty="0" err="1"/>
              <a:t>titolo può essere di una riga</a:t>
            </a:r>
            <a:r>
              <a:rPr lang="en-GB" dirty="0"/>
              <a:t>, al massimo </a:t>
            </a:r>
            <a:r>
              <a:rPr lang="en-GB" dirty="0" err="1"/>
              <a:t>di due righe</a:t>
            </a:r>
            <a:endParaRPr lang="en-GB" dirty="0"/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250" y="1449390"/>
            <a:ext cx="9976124" cy="454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Clicca </a:t>
            </a:r>
            <a:r>
              <a:rPr lang="en-GB" dirty="0"/>
              <a:t>per </a:t>
            </a:r>
            <a:r>
              <a:rPr lang="en-GB" dirty="0" err="1"/>
              <a:t>modificare </a:t>
            </a:r>
            <a:r>
              <a:rPr lang="en-GB" dirty="0"/>
              <a:t>i </a:t>
            </a:r>
            <a:r>
              <a:rPr lang="en-GB" dirty="0" err="1"/>
              <a:t>formati </a:t>
            </a:r>
            <a:r>
              <a:rPr lang="en-GB" dirty="0"/>
              <a:t>del </a:t>
            </a:r>
            <a:r>
              <a:rPr lang="en-GB" dirty="0" err="1"/>
              <a:t>testo del modello</a:t>
            </a:r>
            <a:endParaRPr lang="en-GB" dirty="0"/>
          </a:p>
          <a:p>
            <a:pPr lvl="1"/>
            <a:r>
              <a:rPr lang="en-GB" dirty="0" err="1"/>
              <a:t>Secondo livello</a:t>
            </a:r>
            <a:endParaRPr lang="en-GB" dirty="0"/>
          </a:p>
          <a:p>
            <a:pPr lvl="2"/>
            <a:r>
              <a:rPr lang="en-GB" dirty="0" err="1"/>
              <a:t>Terzo livello</a:t>
            </a:r>
            <a:endParaRPr lang="en-GB" dirty="0"/>
          </a:p>
          <a:p>
            <a:pPr lvl="3"/>
            <a:r>
              <a:rPr lang="en-GB" dirty="0" err="1"/>
              <a:t>Quarto livello</a:t>
            </a:r>
            <a:endParaRPr lang="en-GB" dirty="0"/>
          </a:p>
          <a:p>
            <a:pPr lvl="4"/>
            <a:r>
              <a:rPr lang="en-GB" dirty="0" err="1"/>
              <a:t>Quinto livello</a:t>
            </a:r>
            <a:endParaRPr lang="en-GB" dirty="0"/>
          </a:p>
        </p:txBody>
      </p:sp>
      <p:pic>
        <p:nvPicPr>
          <p:cNvPr id="11" name="Picture 37" descr="Logo_CMYK_pos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95"/>
          <a:stretch/>
        </p:blipFill>
        <p:spPr bwMode="auto">
          <a:xfrm>
            <a:off x="1081406" y="381600"/>
            <a:ext cx="354046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7" descr="rotbalken_Agroscope_PPT_S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298839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62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177796" indent="-177796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357179" indent="-177796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100">
          <a:solidFill>
            <a:schemeClr val="tx1"/>
          </a:solidFill>
          <a:latin typeface="+mn-lt"/>
        </a:defRPr>
      </a:lvl2pPr>
      <a:lvl3pPr marL="534975" indent="-176209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Font typeface="Wingdings" panose="05000000000000000000" pitchFamily="2" charset="2"/>
        <a:buChar char="§"/>
        <a:defRPr sz="2100">
          <a:solidFill>
            <a:schemeClr val="tx1"/>
          </a:solidFill>
          <a:latin typeface="+mn-lt"/>
        </a:defRPr>
      </a:lvl3pPr>
      <a:lvl4pPr marL="714357" indent="-177796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Font typeface="Wingdings" panose="05000000000000000000" pitchFamily="2" charset="2"/>
        <a:buChar char="§"/>
        <a:defRPr sz="2100">
          <a:solidFill>
            <a:schemeClr val="tx1"/>
          </a:solidFill>
          <a:latin typeface="+mn-lt"/>
        </a:defRPr>
      </a:lvl4pPr>
      <a:lvl5pPr marL="900091" indent="-184146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Font typeface="Wingdings" panose="05000000000000000000" pitchFamily="2" charset="2"/>
        <a:buChar char="§"/>
        <a:defRPr sz="2100">
          <a:solidFill>
            <a:schemeClr val="tx1"/>
          </a:solidFill>
          <a:latin typeface="+mn-lt"/>
        </a:defRPr>
      </a:lvl5pPr>
      <a:lvl6pPr marL="1357279" indent="-184146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1814468" indent="-184146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2271657" indent="-184146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2728845" indent="-184146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7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emf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2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emf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diagramColors" Target="../diagrams/colors2.xml"/><Relationship Id="rId18" Type="http://schemas.openxmlformats.org/officeDocument/2006/relationships/image" Target="../media/image26.jpeg"/><Relationship Id="rId3" Type="http://schemas.openxmlformats.org/officeDocument/2006/relationships/diagramData" Target="../diagrams/data1.xml"/><Relationship Id="rId21" Type="http://schemas.openxmlformats.org/officeDocument/2006/relationships/image" Target="../media/image29.png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3.png"/><Relationship Id="rId23" Type="http://schemas.openxmlformats.org/officeDocument/2006/relationships/image" Target="../media/image7.jpg"/><Relationship Id="rId10" Type="http://schemas.openxmlformats.org/officeDocument/2006/relationships/diagramData" Target="../diagrams/data2.xml"/><Relationship Id="rId19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Relationship Id="rId14" Type="http://schemas.microsoft.com/office/2007/relationships/diagramDrawing" Target="../diagrams/drawing2.xml"/><Relationship Id="rId22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82CB62-8EA3-4756-A584-D159CC3B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22831"/>
            <a:ext cx="11306174" cy="514636"/>
          </a:xfrm>
        </p:spPr>
        <p:txBody>
          <a:bodyPr/>
          <a:lstStyle/>
          <a:p>
            <a:r>
              <a:rPr lang="de-CH" sz="28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Projekt «ungenügende Backtests» – Ergebnisse 2025</a:t>
            </a:r>
            <a:endParaRPr lang="de-CH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9C06658-AAEA-4208-976A-4A00C8E47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4697368-8236-418A-831E-6B949B7CA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noProof="0" dirty="0" err="1"/>
              <a:t>Hochschule</a:t>
            </a:r>
            <a:r>
              <a:rPr lang="fr-FR" noProof="0" dirty="0"/>
              <a:t> </a:t>
            </a:r>
            <a:r>
              <a:rPr lang="fr-FR" noProof="0" dirty="0" err="1"/>
              <a:t>für</a:t>
            </a:r>
            <a:r>
              <a:rPr lang="fr-FR" noProof="0" dirty="0"/>
              <a:t> </a:t>
            </a:r>
            <a:r>
              <a:rPr lang="fr-FR" noProof="0" dirty="0" err="1"/>
              <a:t>Agrar</a:t>
            </a:r>
            <a:r>
              <a:rPr lang="fr-FR" noProof="0" dirty="0"/>
              <a:t>-, Forst- und </a:t>
            </a:r>
            <a:r>
              <a:rPr lang="fr-FR" noProof="0" dirty="0" err="1"/>
              <a:t>Lebensmittelwissenschaften</a:t>
            </a:r>
            <a:r>
              <a:rPr lang="fr-FR" noProof="0" dirty="0"/>
              <a:t> BFH-HAFL</a:t>
            </a:r>
            <a:endParaRPr lang="en-US" noProof="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B02D563-8200-441C-A968-97775EB3D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5379910"/>
            <a:ext cx="11742093" cy="956149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de-DE" sz="1600" dirty="0"/>
              <a:t>Stefan Vogel und Andreas Keiser (HAFL), Christophe </a:t>
            </a:r>
            <a:r>
              <a:rPr lang="de-DE" sz="1600" dirty="0" err="1"/>
              <a:t>Debonneville</a:t>
            </a:r>
            <a:r>
              <a:rPr lang="de-DE" sz="1600" dirty="0"/>
              <a:t> und Olivier Schumpp (Agroscope)</a:t>
            </a:r>
          </a:p>
          <a:p>
            <a:pPr>
              <a:spcAft>
                <a:spcPts val="1000"/>
              </a:spcAft>
            </a:pPr>
            <a:r>
              <a:rPr lang="de-DE" sz="1600" dirty="0" err="1"/>
              <a:t>Swisspatat</a:t>
            </a:r>
            <a:r>
              <a:rPr lang="de-DE" sz="1600" dirty="0"/>
              <a:t> Tage, Januar 2026</a:t>
            </a:r>
            <a:endParaRPr lang="en-US" sz="1400" dirty="0"/>
          </a:p>
          <a:p>
            <a:endParaRPr lang="en-US" noProof="0" dirty="0"/>
          </a:p>
        </p:txBody>
      </p:sp>
      <p:pic>
        <p:nvPicPr>
          <p:cNvPr id="12" name="Bildplatzhalter 11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78E9C7F7-DC58-5998-D479-941C9760788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3449" r="13449"/>
          <a:stretch>
            <a:fillRect/>
          </a:stretch>
        </p:blipFill>
        <p:spPr/>
      </p:pic>
      <p:pic>
        <p:nvPicPr>
          <p:cNvPr id="2050" name="3086EA11-4DC6-42CA-AB79-AA11D88A25D7" descr="IMG_7764.jpg">
            <a:extLst>
              <a:ext uri="{FF2B5EF4-FFF2-40B4-BE49-F238E27FC236}">
                <a16:creationId xmlns:a16="http://schemas.microsoft.com/office/drawing/2014/main" id="{0DBA5402-175D-6DF9-EF63-EC45D592A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1"/>
          <a:stretch/>
        </p:blipFill>
        <p:spPr bwMode="auto">
          <a:xfrm>
            <a:off x="-1" y="-3604"/>
            <a:ext cx="6103937" cy="444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FA3AE38-C7F3-2100-BA0F-870E7375D5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242" y="0"/>
            <a:ext cx="3334619" cy="44461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BA2DCD-12BB-A9A7-EA70-BB91C9B448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242" y="-1"/>
            <a:ext cx="3334619" cy="4446159"/>
          </a:xfrm>
          <a:prstGeom prst="rect">
            <a:avLst/>
          </a:prstGeom>
        </p:spPr>
      </p:pic>
      <p:pic>
        <p:nvPicPr>
          <p:cNvPr id="8" name="Picture 39" descr="Logo_col_wappen">
            <a:extLst>
              <a:ext uri="{FF2B5EF4-FFF2-40B4-BE49-F238E27FC236}">
                <a16:creationId xmlns:a16="http://schemas.microsoft.com/office/drawing/2014/main" id="{FEA273A5-5D8B-06E6-E3FA-1D5D8F49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7391" y="91399"/>
            <a:ext cx="376724" cy="43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7" descr="rotbalken_Agroscope_PPT_S2">
            <a:extLst>
              <a:ext uri="{FF2B5EF4-FFF2-40B4-BE49-F238E27FC236}">
                <a16:creationId xmlns:a16="http://schemas.microsoft.com/office/drawing/2014/main" id="{6164BAD5-8F15-3E0A-C6BD-B70CD27C6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14285" y="0"/>
            <a:ext cx="29845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870CB3B-3216-717C-EA3E-BEFB1CD2BB93}"/>
              </a:ext>
            </a:extLst>
          </p:cNvPr>
          <p:cNvSpPr txBox="1"/>
          <p:nvPr/>
        </p:nvSpPr>
        <p:spPr>
          <a:xfrm>
            <a:off x="10306357" y="4183718"/>
            <a:ext cx="1607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i="1" dirty="0">
                <a:solidFill>
                  <a:schemeClr val="bg1"/>
                </a:solidFill>
                <a:latin typeface="+mn-lt"/>
              </a:rPr>
              <a:t>Quelle Bilder: HAFL</a:t>
            </a:r>
            <a:endParaRPr lang="de-CH" sz="1200" i="1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Grafik 13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01F6F649-C32E-4EFD-6152-7C777E4C1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7" y="91399"/>
            <a:ext cx="1944624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72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7A2A0-FB7B-3EDA-4FCA-9F09A0F3E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FF27587-3283-9E37-4909-7CBB3BCE7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99" y="-1936988"/>
            <a:ext cx="9361505" cy="63453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F76E2F7-6486-7918-D89D-2B453FFF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9" y="130218"/>
            <a:ext cx="3575588" cy="514636"/>
          </a:xfrm>
        </p:spPr>
        <p:txBody>
          <a:bodyPr/>
          <a:lstStyle/>
          <a:p>
            <a:r>
              <a:rPr lang="de-CH" sz="2400" b="1" dirty="0" err="1"/>
              <a:t>Zikadenmonitoring</a:t>
            </a:r>
            <a:br>
              <a:rPr lang="de-CH" sz="2400" b="1" dirty="0"/>
            </a:br>
            <a:r>
              <a:rPr lang="de-CH" sz="2400" b="1" dirty="0"/>
              <a:t>2025</a:t>
            </a:r>
            <a:br>
              <a:rPr lang="de-CH" sz="2800" b="1" dirty="0"/>
            </a:br>
            <a:endParaRPr lang="de-CH" sz="2800" i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84690DF-B6B5-B1B3-8CAD-3B7B6733F46D}"/>
              </a:ext>
            </a:extLst>
          </p:cNvPr>
          <p:cNvSpPr txBox="1"/>
          <p:nvPr/>
        </p:nvSpPr>
        <p:spPr>
          <a:xfrm>
            <a:off x="6809874" y="5912477"/>
            <a:ext cx="245444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de-CH" sz="2200" dirty="0" err="1">
              <a:latin typeface="+mn-lt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D00F207-CFFC-CBDB-39F2-A803E54C3D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27" y="2571985"/>
            <a:ext cx="3376991" cy="1991672"/>
          </a:xfrm>
          <a:prstGeom prst="rect">
            <a:avLst/>
          </a:prstGeom>
        </p:spPr>
      </p:pic>
      <p:pic>
        <p:nvPicPr>
          <p:cNvPr id="8" name="Grafik 7" descr="Ein Bild, das Karte enthält.&#10;&#10;KI-generierte Inhalte können fehlerhaft sein.">
            <a:extLst>
              <a:ext uri="{FF2B5EF4-FFF2-40B4-BE49-F238E27FC236}">
                <a16:creationId xmlns:a16="http://schemas.microsoft.com/office/drawing/2014/main" id="{75BE3159-94AB-E5CC-F1E8-57DAC1F7C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371" y="4167163"/>
            <a:ext cx="5800199" cy="207909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D53A6A7-0D5A-AE89-6105-EE8AF6456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0858" y="4530546"/>
            <a:ext cx="1432782" cy="16826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EF487CD-3B40-A260-C499-E39817B0C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231" y="4472317"/>
            <a:ext cx="1986460" cy="179905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88768BD-7B1E-6F3A-A79C-4AF5DFBBB44B}"/>
              </a:ext>
            </a:extLst>
          </p:cNvPr>
          <p:cNvSpPr txBox="1"/>
          <p:nvPr/>
        </p:nvSpPr>
        <p:spPr>
          <a:xfrm>
            <a:off x="9561229" y="1942733"/>
            <a:ext cx="2492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200" b="1" dirty="0" err="1">
                <a:solidFill>
                  <a:srgbClr val="C00000"/>
                </a:solidFill>
                <a:latin typeface="+mn-lt"/>
              </a:rPr>
              <a:t>Arsenophonus</a:t>
            </a:r>
            <a:r>
              <a:rPr lang="de-DE" sz="2200" b="1" dirty="0">
                <a:solidFill>
                  <a:srgbClr val="C00000"/>
                </a:solidFill>
                <a:latin typeface="+mn-lt"/>
              </a:rPr>
              <a:t> + </a:t>
            </a:r>
            <a:r>
              <a:rPr lang="de-DE" sz="2200" b="1" dirty="0" err="1">
                <a:solidFill>
                  <a:srgbClr val="C00000"/>
                </a:solidFill>
                <a:latin typeface="+mn-lt"/>
              </a:rPr>
              <a:t>Stolbur</a:t>
            </a:r>
            <a:endParaRPr lang="de-CH" sz="2200" b="1" dirty="0" err="1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41D5927-5585-C6C5-4479-8A7C67600589}"/>
              </a:ext>
            </a:extLst>
          </p:cNvPr>
          <p:cNvSpPr/>
          <p:nvPr/>
        </p:nvSpPr>
        <p:spPr>
          <a:xfrm rot="245510">
            <a:off x="2962875" y="1486208"/>
            <a:ext cx="6441654" cy="2586249"/>
          </a:xfrm>
          <a:prstGeom prst="ellipse">
            <a:avLst/>
          </a:prstGeom>
          <a:noFill/>
          <a:ln w="412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200" dirty="0" err="1"/>
          </a:p>
        </p:txBody>
      </p:sp>
    </p:spTree>
    <p:extLst>
      <p:ext uri="{BB962C8B-B14F-4D97-AF65-F5344CB8AC3E}">
        <p14:creationId xmlns:p14="http://schemas.microsoft.com/office/powerpoint/2010/main" val="272181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FD751-585B-6A49-F3BA-33AB958DC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A60D4C4-57AE-3DDA-11FC-BF4D4386DC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403E74-4C7C-839D-AAA7-E3BA042E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9" y="203731"/>
            <a:ext cx="11563007" cy="514636"/>
          </a:xfrm>
        </p:spPr>
        <p:txBody>
          <a:bodyPr/>
          <a:lstStyle/>
          <a:p>
            <a:r>
              <a:rPr lang="de-CH" b="1" dirty="0"/>
              <a:t>Pflanzensymptome 2025, Etzelkofen – 05.08.2025</a:t>
            </a:r>
            <a:br>
              <a:rPr lang="de-CH" dirty="0"/>
            </a:br>
            <a:r>
              <a:rPr lang="de-CH" sz="2400" b="1" dirty="0">
                <a:solidFill>
                  <a:schemeClr val="accent5"/>
                </a:solidFill>
              </a:rPr>
              <a:t>156 Zikaden </a:t>
            </a:r>
            <a:r>
              <a:rPr lang="de-CH" sz="2400" dirty="0"/>
              <a:t>auf den Klebefallen (KW22-KW30)</a:t>
            </a:r>
            <a:endParaRPr lang="de-CH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B28803A-C568-1F00-0474-045FF80462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1" y="1271046"/>
            <a:ext cx="9729898" cy="5473068"/>
          </a:xfrm>
          <a:prstGeom prst="rect">
            <a:avLst/>
          </a:prstGeom>
        </p:spPr>
      </p:pic>
      <p:pic>
        <p:nvPicPr>
          <p:cNvPr id="19" name="Grafik 18" descr="Ein Bild, das draußen, Halbstrauch, Kraut, Samenpflanze enthält.&#10;&#10;KI-generierte Inhalte können fehlerhaft sein.">
            <a:extLst>
              <a:ext uri="{FF2B5EF4-FFF2-40B4-BE49-F238E27FC236}">
                <a16:creationId xmlns:a16="http://schemas.microsoft.com/office/drawing/2014/main" id="{07B77E84-0FCE-E4A0-80C9-E178D4DFD3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1" y="1271046"/>
            <a:ext cx="4104801" cy="5473068"/>
          </a:xfrm>
          <a:prstGeom prst="rect">
            <a:avLst/>
          </a:prstGeom>
        </p:spPr>
      </p:pic>
      <p:pic>
        <p:nvPicPr>
          <p:cNvPr id="24" name="Grafik 23" descr="Ein Bild, das draußen, Pflanze, Kraut, Grün enthält.&#10;&#10;KI-generierte Inhalte können fehlerhaft sein.">
            <a:extLst>
              <a:ext uri="{FF2B5EF4-FFF2-40B4-BE49-F238E27FC236}">
                <a16:creationId xmlns:a16="http://schemas.microsoft.com/office/drawing/2014/main" id="{42E9AE63-04BC-721D-5182-46AB09A249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652" y="1271046"/>
            <a:ext cx="4104801" cy="5473068"/>
          </a:xfrm>
          <a:prstGeom prst="rect">
            <a:avLst/>
          </a:prstGeom>
        </p:spPr>
      </p:pic>
      <p:pic>
        <p:nvPicPr>
          <p:cNvPr id="5" name="Grafik 4" descr="Ein Bild, das Gelände, draußen, Stein, Natur enthält.&#10;&#10;KI-generierte Inhalte können fehlerhaft sein.">
            <a:extLst>
              <a:ext uri="{FF2B5EF4-FFF2-40B4-BE49-F238E27FC236}">
                <a16:creationId xmlns:a16="http://schemas.microsoft.com/office/drawing/2014/main" id="{802F4812-52EA-9C94-6A4D-6CD08F3856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65" t="31801" r="28868" b="5445"/>
          <a:stretch>
            <a:fillRect/>
          </a:stretch>
        </p:blipFill>
        <p:spPr>
          <a:xfrm>
            <a:off x="8660453" y="1271046"/>
            <a:ext cx="3353404" cy="5473068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8C542EC-CF30-FF95-46CD-D1A30F22AC21}"/>
              </a:ext>
            </a:extLst>
          </p:cNvPr>
          <p:cNvSpPr/>
          <p:nvPr/>
        </p:nvSpPr>
        <p:spPr>
          <a:xfrm>
            <a:off x="9019884" y="1832022"/>
            <a:ext cx="465154" cy="4445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200" dirty="0" err="1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699EFC7-6EB3-BFDD-81F3-3CB0CEB7038C}"/>
              </a:ext>
            </a:extLst>
          </p:cNvPr>
          <p:cNvSpPr/>
          <p:nvPr/>
        </p:nvSpPr>
        <p:spPr>
          <a:xfrm>
            <a:off x="9237836" y="2234001"/>
            <a:ext cx="465154" cy="4445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200" dirty="0" err="1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2947FAF-88F9-C586-8824-6A17434F410D}"/>
              </a:ext>
            </a:extLst>
          </p:cNvPr>
          <p:cNvSpPr/>
          <p:nvPr/>
        </p:nvSpPr>
        <p:spPr>
          <a:xfrm>
            <a:off x="9662734" y="2730500"/>
            <a:ext cx="465154" cy="4445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200" dirty="0" err="1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4050342-A49C-CDFA-0FBE-88C61AE6CADD}"/>
              </a:ext>
            </a:extLst>
          </p:cNvPr>
          <p:cNvSpPr/>
          <p:nvPr/>
        </p:nvSpPr>
        <p:spPr>
          <a:xfrm>
            <a:off x="10963472" y="1635112"/>
            <a:ext cx="465154" cy="4445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200" dirty="0" err="1"/>
          </a:p>
        </p:txBody>
      </p:sp>
      <p:pic>
        <p:nvPicPr>
          <p:cNvPr id="10" name="Grafik 9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E4F1F584-3139-C37A-C231-B9A19B635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7583" y="199464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6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0DFC1-FE87-B07D-4F8C-4C59900CF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9554FA9F-B6B1-1B33-79F0-C75C8DE008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875" y="1594723"/>
            <a:ext cx="5400000" cy="387401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B4BAE0D-6784-0659-9839-23A5BE581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12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4A4EF7C-1985-98E4-D793-30ADDDD6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68" y="193194"/>
            <a:ext cx="11563007" cy="514636"/>
          </a:xfrm>
        </p:spPr>
        <p:txBody>
          <a:bodyPr/>
          <a:lstStyle/>
          <a:p>
            <a:r>
              <a:rPr lang="de-CH" b="1" dirty="0"/>
              <a:t>Symptome Backtest 2025, Etzelkofen – 05.08.2025</a:t>
            </a:r>
            <a:br>
              <a:rPr lang="de-CH" dirty="0"/>
            </a:br>
            <a:r>
              <a:rPr lang="de-CH" sz="2400" b="1" dirty="0">
                <a:solidFill>
                  <a:schemeClr val="accent5"/>
                </a:solidFill>
              </a:rPr>
              <a:t>156 Zikaden </a:t>
            </a:r>
            <a:r>
              <a:rPr lang="de-CH" sz="2400" dirty="0"/>
              <a:t>auf den Klebefallen (KW22-KW30) </a:t>
            </a:r>
            <a:endParaRPr lang="de-CH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35DD7F2-14A7-0583-7506-3630050A37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763" y="1730672"/>
            <a:ext cx="5400000" cy="3738063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EA1C4487-3BAE-8C3F-0B7D-B32FD7333190}"/>
              </a:ext>
            </a:extLst>
          </p:cNvPr>
          <p:cNvSpPr/>
          <p:nvPr/>
        </p:nvSpPr>
        <p:spPr>
          <a:xfrm>
            <a:off x="1431763" y="1235494"/>
            <a:ext cx="5400000" cy="4951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200" dirty="0"/>
              <a:t>4 visuell gesunde Pflanzen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E528646-EFC0-FB27-E9F5-ABBE7E268428}"/>
              </a:ext>
            </a:extLst>
          </p:cNvPr>
          <p:cNvSpPr/>
          <p:nvPr/>
        </p:nvSpPr>
        <p:spPr>
          <a:xfrm>
            <a:off x="6807875" y="1235497"/>
            <a:ext cx="5400000" cy="49517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200" dirty="0"/>
              <a:t>4 visuell symptomatische Pflanzen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625A42F-594C-17DF-C24E-C96E40AAC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737643"/>
              </p:ext>
            </p:extLst>
          </p:nvPr>
        </p:nvGraphicFramePr>
        <p:xfrm>
          <a:off x="74428" y="5468735"/>
          <a:ext cx="12133449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161">
                  <a:extLst>
                    <a:ext uri="{9D8B030D-6E8A-4147-A177-3AD203B41FA5}">
                      <a16:colId xmlns:a16="http://schemas.microsoft.com/office/drawing/2014/main" val="4060450733"/>
                    </a:ext>
                  </a:extLst>
                </a:gridCol>
                <a:gridCol w="1348161">
                  <a:extLst>
                    <a:ext uri="{9D8B030D-6E8A-4147-A177-3AD203B41FA5}">
                      <a16:colId xmlns:a16="http://schemas.microsoft.com/office/drawing/2014/main" val="1732838259"/>
                    </a:ext>
                  </a:extLst>
                </a:gridCol>
                <a:gridCol w="1348161">
                  <a:extLst>
                    <a:ext uri="{9D8B030D-6E8A-4147-A177-3AD203B41FA5}">
                      <a16:colId xmlns:a16="http://schemas.microsoft.com/office/drawing/2014/main" val="4257175402"/>
                    </a:ext>
                  </a:extLst>
                </a:gridCol>
                <a:gridCol w="1348161">
                  <a:extLst>
                    <a:ext uri="{9D8B030D-6E8A-4147-A177-3AD203B41FA5}">
                      <a16:colId xmlns:a16="http://schemas.microsoft.com/office/drawing/2014/main" val="153215756"/>
                    </a:ext>
                  </a:extLst>
                </a:gridCol>
                <a:gridCol w="1348161">
                  <a:extLst>
                    <a:ext uri="{9D8B030D-6E8A-4147-A177-3AD203B41FA5}">
                      <a16:colId xmlns:a16="http://schemas.microsoft.com/office/drawing/2014/main" val="2825722559"/>
                    </a:ext>
                  </a:extLst>
                </a:gridCol>
                <a:gridCol w="1348161">
                  <a:extLst>
                    <a:ext uri="{9D8B030D-6E8A-4147-A177-3AD203B41FA5}">
                      <a16:colId xmlns:a16="http://schemas.microsoft.com/office/drawing/2014/main" val="3093632112"/>
                    </a:ext>
                  </a:extLst>
                </a:gridCol>
                <a:gridCol w="1348161">
                  <a:extLst>
                    <a:ext uri="{9D8B030D-6E8A-4147-A177-3AD203B41FA5}">
                      <a16:colId xmlns:a16="http://schemas.microsoft.com/office/drawing/2014/main" val="3257513973"/>
                    </a:ext>
                  </a:extLst>
                </a:gridCol>
                <a:gridCol w="1348161">
                  <a:extLst>
                    <a:ext uri="{9D8B030D-6E8A-4147-A177-3AD203B41FA5}">
                      <a16:colId xmlns:a16="http://schemas.microsoft.com/office/drawing/2014/main" val="1403034645"/>
                    </a:ext>
                  </a:extLst>
                </a:gridCol>
                <a:gridCol w="1348161">
                  <a:extLst>
                    <a:ext uri="{9D8B030D-6E8A-4147-A177-3AD203B41FA5}">
                      <a16:colId xmlns:a16="http://schemas.microsoft.com/office/drawing/2014/main" val="2375294418"/>
                    </a:ext>
                  </a:extLst>
                </a:gridCol>
              </a:tblGrid>
              <a:tr h="359226">
                <a:tc rowSpan="2">
                  <a:txBody>
                    <a:bodyPr/>
                    <a:lstStyle/>
                    <a:p>
                      <a:r>
                        <a:rPr lang="de-CH" b="1" dirty="0"/>
                        <a:t>Resultat PCR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ARSEPH </a:t>
                      </a:r>
                      <a:r>
                        <a:rPr lang="de-CH" dirty="0" err="1"/>
                        <a:t>pos</a:t>
                      </a:r>
                      <a:endParaRPr lang="de-CH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ARSEPH </a:t>
                      </a:r>
                      <a:r>
                        <a:rPr lang="de-CH" dirty="0" err="1"/>
                        <a:t>pos</a:t>
                      </a:r>
                      <a:endParaRPr lang="de-CH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ARSEPH </a:t>
                      </a:r>
                      <a:r>
                        <a:rPr lang="de-CH" dirty="0" err="1"/>
                        <a:t>pos</a:t>
                      </a:r>
                      <a:endParaRPr lang="de-CH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ARSEPH </a:t>
                      </a:r>
                      <a:r>
                        <a:rPr lang="de-CH" dirty="0" err="1"/>
                        <a:t>neg</a:t>
                      </a:r>
                      <a:endParaRPr lang="de-CH" dirty="0"/>
                    </a:p>
                  </a:txBody>
                  <a:tcPr>
                    <a:solidFill>
                      <a:srgbClr val="69A5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ARSEPH </a:t>
                      </a:r>
                      <a:r>
                        <a:rPr lang="de-CH" dirty="0" err="1"/>
                        <a:t>pos</a:t>
                      </a:r>
                      <a:endParaRPr lang="de-CH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ARSEPH </a:t>
                      </a:r>
                      <a:r>
                        <a:rPr lang="de-CH" dirty="0" err="1"/>
                        <a:t>pos</a:t>
                      </a:r>
                      <a:endParaRPr lang="de-CH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ARSEPH </a:t>
                      </a:r>
                      <a:r>
                        <a:rPr lang="de-CH" dirty="0" err="1"/>
                        <a:t>pos</a:t>
                      </a:r>
                      <a:endParaRPr lang="de-CH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ARSEPH </a:t>
                      </a:r>
                      <a:r>
                        <a:rPr lang="de-CH" dirty="0" err="1"/>
                        <a:t>pos</a:t>
                      </a:r>
                      <a:endParaRPr lang="de-CH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613011"/>
                  </a:ext>
                </a:extLst>
              </a:tr>
              <a:tr h="359226">
                <a:tc vMerge="1">
                  <a:txBody>
                    <a:bodyPr/>
                    <a:lstStyle/>
                    <a:p>
                      <a:endParaRPr lang="de-CH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err="1"/>
                        <a:t>Stolbur</a:t>
                      </a:r>
                      <a:r>
                        <a:rPr lang="de-CH" dirty="0"/>
                        <a:t> </a:t>
                      </a:r>
                      <a:r>
                        <a:rPr lang="de-CH" dirty="0" err="1"/>
                        <a:t>neg</a:t>
                      </a:r>
                      <a:endParaRPr lang="de-CH" dirty="0"/>
                    </a:p>
                  </a:txBody>
                  <a:tcPr>
                    <a:solidFill>
                      <a:srgbClr val="69A5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err="1"/>
                        <a:t>Stolbur</a:t>
                      </a:r>
                      <a:r>
                        <a:rPr lang="de-CH" dirty="0"/>
                        <a:t> </a:t>
                      </a:r>
                      <a:r>
                        <a:rPr lang="de-CH" dirty="0" err="1"/>
                        <a:t>neg</a:t>
                      </a:r>
                      <a:endParaRPr lang="de-CH" dirty="0"/>
                    </a:p>
                  </a:txBody>
                  <a:tcPr>
                    <a:solidFill>
                      <a:srgbClr val="69A5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err="1"/>
                        <a:t>Stolbur</a:t>
                      </a:r>
                      <a:r>
                        <a:rPr lang="de-CH" dirty="0"/>
                        <a:t> </a:t>
                      </a:r>
                      <a:r>
                        <a:rPr lang="de-CH" dirty="0" err="1"/>
                        <a:t>neg</a:t>
                      </a:r>
                      <a:endParaRPr lang="de-CH" dirty="0"/>
                    </a:p>
                  </a:txBody>
                  <a:tcPr>
                    <a:solidFill>
                      <a:srgbClr val="69A5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err="1"/>
                        <a:t>Stolbur</a:t>
                      </a:r>
                      <a:r>
                        <a:rPr lang="de-CH" dirty="0"/>
                        <a:t> </a:t>
                      </a:r>
                      <a:r>
                        <a:rPr lang="de-CH" dirty="0" err="1"/>
                        <a:t>neg</a:t>
                      </a:r>
                      <a:endParaRPr lang="de-CH" dirty="0"/>
                    </a:p>
                  </a:txBody>
                  <a:tcPr>
                    <a:solidFill>
                      <a:srgbClr val="69A5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err="1"/>
                        <a:t>Stolbur</a:t>
                      </a:r>
                      <a:r>
                        <a:rPr lang="de-CH" dirty="0"/>
                        <a:t> </a:t>
                      </a:r>
                      <a:r>
                        <a:rPr lang="de-CH" dirty="0" err="1"/>
                        <a:t>neg</a:t>
                      </a:r>
                      <a:endParaRPr lang="de-CH" dirty="0"/>
                    </a:p>
                  </a:txBody>
                  <a:tcPr>
                    <a:solidFill>
                      <a:srgbClr val="69A5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err="1"/>
                        <a:t>Stolbur</a:t>
                      </a:r>
                      <a:r>
                        <a:rPr lang="de-CH" dirty="0"/>
                        <a:t> </a:t>
                      </a:r>
                      <a:r>
                        <a:rPr lang="de-CH" dirty="0" err="1"/>
                        <a:t>neg</a:t>
                      </a:r>
                      <a:endParaRPr lang="de-CH" dirty="0"/>
                    </a:p>
                  </a:txBody>
                  <a:tcPr>
                    <a:solidFill>
                      <a:srgbClr val="69A5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err="1"/>
                        <a:t>Stolbur</a:t>
                      </a:r>
                      <a:r>
                        <a:rPr lang="de-CH" dirty="0"/>
                        <a:t> </a:t>
                      </a:r>
                      <a:r>
                        <a:rPr lang="de-CH" dirty="0" err="1"/>
                        <a:t>neg</a:t>
                      </a:r>
                      <a:endParaRPr lang="de-CH" dirty="0"/>
                    </a:p>
                  </a:txBody>
                  <a:tcPr>
                    <a:solidFill>
                      <a:srgbClr val="69A5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err="1"/>
                        <a:t>Stolbur</a:t>
                      </a:r>
                      <a:r>
                        <a:rPr lang="de-CH" dirty="0"/>
                        <a:t> </a:t>
                      </a:r>
                      <a:r>
                        <a:rPr lang="de-CH" dirty="0" err="1"/>
                        <a:t>neg</a:t>
                      </a:r>
                      <a:endParaRPr lang="de-CH" dirty="0"/>
                    </a:p>
                  </a:txBody>
                  <a:tcPr>
                    <a:solidFill>
                      <a:srgbClr val="69A5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002815"/>
                  </a:ext>
                </a:extLst>
              </a:tr>
            </a:tbl>
          </a:graphicData>
        </a:graphic>
      </p:graphicFrame>
      <p:pic>
        <p:nvPicPr>
          <p:cNvPr id="6" name="Grafik 5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A39498E2-F5D2-E3F0-AED1-141FF3980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583" y="199464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6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A54DC7-E972-3751-DAF3-5C60B4208F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713" y="5985094"/>
            <a:ext cx="3001962" cy="307975"/>
          </a:xfrm>
        </p:spPr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ADB10C4-AAE3-4C46-7EE4-6E817CC0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88" y="151263"/>
            <a:ext cx="11306174" cy="514636"/>
          </a:xfrm>
        </p:spPr>
        <p:txBody>
          <a:bodyPr/>
          <a:lstStyle/>
          <a:p>
            <a:r>
              <a:rPr lang="de-DE" b="1" dirty="0"/>
              <a:t>Einfluss der Fruchtfolge auf den </a:t>
            </a:r>
            <a:r>
              <a:rPr lang="de-DE" b="1" dirty="0" err="1"/>
              <a:t>Zikadenflug</a:t>
            </a:r>
            <a:endParaRPr lang="de-CH" b="1" dirty="0"/>
          </a:p>
        </p:txBody>
      </p:sp>
      <p:pic>
        <p:nvPicPr>
          <p:cNvPr id="5" name="Image 5" descr="Une image contenant herbe, plein air, nuage, ciel&#10;&#10;Description générée automatiquement">
            <a:extLst>
              <a:ext uri="{FF2B5EF4-FFF2-40B4-BE49-F238E27FC236}">
                <a16:creationId xmlns:a16="http://schemas.microsoft.com/office/drawing/2014/main" id="{555ED797-5E94-D3EC-FF90-262E66A866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714" y="4799585"/>
            <a:ext cx="2033216" cy="1524912"/>
          </a:xfrm>
          <a:prstGeom prst="rect">
            <a:avLst/>
          </a:prstGeom>
        </p:spPr>
      </p:pic>
      <p:pic>
        <p:nvPicPr>
          <p:cNvPr id="6" name="Image 7" descr="Une image contenant herbe, plein air, plante, terrain&#10;&#10;Description générée automatiquement">
            <a:extLst>
              <a:ext uri="{FF2B5EF4-FFF2-40B4-BE49-F238E27FC236}">
                <a16:creationId xmlns:a16="http://schemas.microsoft.com/office/drawing/2014/main" id="{158337DD-14CA-ECFD-EA99-B909945F01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75" y="4490650"/>
            <a:ext cx="2033216" cy="15249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6A1080E-F2AD-DEFF-C3A7-39AE1273D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308" y="4659823"/>
            <a:ext cx="1897068" cy="159948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63FF234-94B6-DC77-C171-3AA1A6CAA843}"/>
              </a:ext>
            </a:extLst>
          </p:cNvPr>
          <p:cNvSpPr txBox="1"/>
          <p:nvPr/>
        </p:nvSpPr>
        <p:spPr>
          <a:xfrm>
            <a:off x="8622673" y="6251341"/>
            <a:ext cx="31137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40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60x60 cm; </a:t>
            </a:r>
            <a:r>
              <a:rPr lang="fr-CH" sz="1400" dirty="0" err="1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Wildcare</a:t>
            </a:r>
            <a:r>
              <a:rPr lang="fr-CH" sz="140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Paris, France</a:t>
            </a:r>
            <a:endParaRPr lang="de-CH" sz="1400" dirty="0"/>
          </a:p>
        </p:txBody>
      </p:sp>
      <p:pic>
        <p:nvPicPr>
          <p:cNvPr id="9" name="Image 5">
            <a:extLst>
              <a:ext uri="{FF2B5EF4-FFF2-40B4-BE49-F238E27FC236}">
                <a16:creationId xmlns:a16="http://schemas.microsoft.com/office/drawing/2014/main" id="{A0A75F27-5370-219E-03AC-86ACE4131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46" y="627282"/>
            <a:ext cx="10436766" cy="4267162"/>
          </a:xfrm>
          <a:prstGeom prst="rect">
            <a:avLst/>
          </a:prstGeom>
        </p:spPr>
      </p:pic>
      <p:pic>
        <p:nvPicPr>
          <p:cNvPr id="10" name="Image 6">
            <a:extLst>
              <a:ext uri="{FF2B5EF4-FFF2-40B4-BE49-F238E27FC236}">
                <a16:creationId xmlns:a16="http://schemas.microsoft.com/office/drawing/2014/main" id="{E28E7F54-1563-05B8-6B85-8B8C58B8D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246" y="627282"/>
            <a:ext cx="10436766" cy="426716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BB8C9C4-51D6-FDD0-0818-A0A88BA3FB7E}"/>
              </a:ext>
            </a:extLst>
          </p:cNvPr>
          <p:cNvSpPr txBox="1"/>
          <p:nvPr/>
        </p:nvSpPr>
        <p:spPr>
          <a:xfrm>
            <a:off x="861667" y="561298"/>
            <a:ext cx="26244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+mn-lt"/>
              </a:rPr>
              <a:t>Infektion der Pflanze</a:t>
            </a:r>
            <a:endParaRPr lang="de-CH" sz="1800" dirty="0" err="1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DC020D-4CB0-F12D-28B0-D0A93A7EDEE6}"/>
              </a:ext>
            </a:extLst>
          </p:cNvPr>
          <p:cNvSpPr txBox="1"/>
          <p:nvPr/>
        </p:nvSpPr>
        <p:spPr>
          <a:xfrm>
            <a:off x="2173909" y="3903660"/>
            <a:ext cx="11766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+mn-lt"/>
              </a:rPr>
              <a:t>Eiablage</a:t>
            </a:r>
            <a:endParaRPr lang="de-CH" sz="1800" dirty="0" err="1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57DBD58-C425-8156-D063-AF6EF9646D26}"/>
              </a:ext>
            </a:extLst>
          </p:cNvPr>
          <p:cNvSpPr txBox="1"/>
          <p:nvPr/>
        </p:nvSpPr>
        <p:spPr>
          <a:xfrm>
            <a:off x="9405592" y="1566789"/>
            <a:ext cx="11766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+mn-lt"/>
              </a:rPr>
              <a:t>Ausflug</a:t>
            </a:r>
            <a:endParaRPr lang="de-CH" sz="1800" dirty="0" err="1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A185523-FEA9-0BE0-3A9E-60EFE17E2961}"/>
              </a:ext>
            </a:extLst>
          </p:cNvPr>
          <p:cNvSpPr txBox="1"/>
          <p:nvPr/>
        </p:nvSpPr>
        <p:spPr>
          <a:xfrm>
            <a:off x="127737" y="3215334"/>
            <a:ext cx="10990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+mn-lt"/>
              </a:rPr>
              <a:t>Sommer</a:t>
            </a:r>
            <a:endParaRPr lang="de-CH" sz="1800" dirty="0" err="1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FC587C-DEB1-0EB1-5826-64E12B3C72D1}"/>
              </a:ext>
            </a:extLst>
          </p:cNvPr>
          <p:cNvSpPr txBox="1"/>
          <p:nvPr/>
        </p:nvSpPr>
        <p:spPr>
          <a:xfrm>
            <a:off x="4886358" y="3184866"/>
            <a:ext cx="10990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+mn-lt"/>
              </a:rPr>
              <a:t>Herbst</a:t>
            </a:r>
            <a:endParaRPr lang="de-CH" sz="1800" dirty="0" err="1"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F9CFF68-E0B4-3215-5ACC-AF4FE868C539}"/>
              </a:ext>
            </a:extLst>
          </p:cNvPr>
          <p:cNvSpPr txBox="1"/>
          <p:nvPr/>
        </p:nvSpPr>
        <p:spPr>
          <a:xfrm>
            <a:off x="9956867" y="3193058"/>
            <a:ext cx="11571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+mn-lt"/>
              </a:rPr>
              <a:t>Frühjahr</a:t>
            </a:r>
            <a:endParaRPr lang="de-CH" sz="1800" dirty="0" err="1">
              <a:latin typeface="+mn-lt"/>
            </a:endParaRPr>
          </a:p>
        </p:txBody>
      </p:sp>
      <p:pic>
        <p:nvPicPr>
          <p:cNvPr id="16" name="Grafik 15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8A619DD9-FD89-C6DA-3164-4F9D6D50D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7583" y="199464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3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7F623D5-A973-CE5F-FC60-D9DB73F5FA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14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E2A3C48-CE28-5E8B-FF41-D02E52D2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1" y="70117"/>
            <a:ext cx="11306174" cy="514636"/>
          </a:xfrm>
        </p:spPr>
        <p:txBody>
          <a:bodyPr/>
          <a:lstStyle/>
          <a:p>
            <a:r>
              <a:rPr lang="de-CH" b="1" dirty="0" err="1"/>
              <a:t>Zikadenausflug</a:t>
            </a:r>
            <a:r>
              <a:rPr lang="de-CH" b="1" dirty="0"/>
              <a:t> 2025 – </a:t>
            </a:r>
            <a:r>
              <a:rPr lang="de-CH" b="1" dirty="0" err="1"/>
              <a:t>Limpachtal</a:t>
            </a:r>
            <a:r>
              <a:rPr lang="de-CH" b="1" dirty="0"/>
              <a:t> </a:t>
            </a:r>
            <a:r>
              <a:rPr lang="de-CH" sz="1800" b="1" i="1" dirty="0"/>
              <a:t>(20.05.2025- 14.07.2025)</a:t>
            </a:r>
            <a:endParaRPr lang="de-CH" b="1" i="1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35B08F78-8477-3B8D-A0B4-966F6DA65A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9812041"/>
              </p:ext>
            </p:extLst>
          </p:nvPr>
        </p:nvGraphicFramePr>
        <p:xfrm>
          <a:off x="450850" y="584753"/>
          <a:ext cx="11250720" cy="5767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B53CAE4B-58EA-05D5-406D-9DB5BD9A3CBD}"/>
              </a:ext>
            </a:extLst>
          </p:cNvPr>
          <p:cNvSpPr/>
          <p:nvPr/>
        </p:nvSpPr>
        <p:spPr>
          <a:xfrm>
            <a:off x="6965957" y="1142857"/>
            <a:ext cx="3171746" cy="4622943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200" dirty="0" err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C8550F-BD27-A968-3A9F-EE98E9A827CC}"/>
              </a:ext>
            </a:extLst>
          </p:cNvPr>
          <p:cNvSpPr txBox="1"/>
          <p:nvPr/>
        </p:nvSpPr>
        <p:spPr>
          <a:xfrm>
            <a:off x="6952480" y="591103"/>
            <a:ext cx="3193200" cy="5847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CH" sz="1800" dirty="0">
                <a:latin typeface="+mn-lt"/>
              </a:rPr>
              <a:t>Dieselbe Parzelle!  </a:t>
            </a:r>
          </a:p>
          <a:p>
            <a:pPr algn="l"/>
            <a:r>
              <a:rPr lang="de-CH" sz="1400" i="1" dirty="0">
                <a:latin typeface="+mn-lt"/>
              </a:rPr>
              <a:t>2024 ganzes Feld Zuckerrüben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2170C63-F5F3-772D-ECD3-4354213A05A9}"/>
              </a:ext>
            </a:extLst>
          </p:cNvPr>
          <p:cNvCxnSpPr>
            <a:cxnSpLocks/>
          </p:cNvCxnSpPr>
          <p:nvPr/>
        </p:nvCxnSpPr>
        <p:spPr>
          <a:xfrm flipV="1">
            <a:off x="5389527" y="1175878"/>
            <a:ext cx="0" cy="458992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0D8702DB-979C-5707-4B20-BDA4915B0095}"/>
              </a:ext>
            </a:extLst>
          </p:cNvPr>
          <p:cNvCxnSpPr>
            <a:cxnSpLocks/>
          </p:cNvCxnSpPr>
          <p:nvPr/>
        </p:nvCxnSpPr>
        <p:spPr>
          <a:xfrm flipV="1">
            <a:off x="8546632" y="1182228"/>
            <a:ext cx="0" cy="452642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D54027F5-8B8D-43FE-914C-2C545DFC3DDF}"/>
              </a:ext>
            </a:extLst>
          </p:cNvPr>
          <p:cNvSpPr txBox="1"/>
          <p:nvPr/>
        </p:nvSpPr>
        <p:spPr>
          <a:xfrm>
            <a:off x="5035621" y="5872323"/>
            <a:ext cx="36497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de-CH" sz="2200" dirty="0" err="1">
              <a:latin typeface="+mn-lt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3D1970B-BE15-D1BA-A6A9-9E0C7BE91961}"/>
              </a:ext>
            </a:extLst>
          </p:cNvPr>
          <p:cNvSpPr txBox="1"/>
          <p:nvPr/>
        </p:nvSpPr>
        <p:spPr>
          <a:xfrm>
            <a:off x="7912171" y="5872323"/>
            <a:ext cx="36497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de-CH" sz="2200" dirty="0" err="1">
              <a:latin typeface="+mn-lt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0E32451-8EF0-D10B-34F3-5D7E02DBE566}"/>
              </a:ext>
            </a:extLst>
          </p:cNvPr>
          <p:cNvSpPr txBox="1"/>
          <p:nvPr/>
        </p:nvSpPr>
        <p:spPr>
          <a:xfrm>
            <a:off x="11099871" y="5872323"/>
            <a:ext cx="36497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de-CH" sz="2200" dirty="0" err="1">
              <a:latin typeface="+mn-lt"/>
            </a:endParaRPr>
          </a:p>
        </p:txBody>
      </p:sp>
      <p:pic>
        <p:nvPicPr>
          <p:cNvPr id="5" name="Grafik 4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3CF0C423-BFD9-686D-376E-0E685FE13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583" y="125302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10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B0DFE-783F-3BAF-C840-EF0F6620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35B08F78-8477-3B8D-A0B4-966F6DA65A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8265299"/>
              </p:ext>
            </p:extLst>
          </p:nvPr>
        </p:nvGraphicFramePr>
        <p:xfrm>
          <a:off x="232378" y="1093444"/>
          <a:ext cx="10507473" cy="5207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DE6F9DB-2654-F4F7-5324-35D28F5D89B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5244989" y="692526"/>
            <a:ext cx="1989744" cy="369817"/>
          </a:xfrm>
        </p:spPr>
        <p:txBody>
          <a:bodyPr/>
          <a:lstStyle/>
          <a:p>
            <a:r>
              <a:rPr lang="en-US" b="1" dirty="0" err="1"/>
              <a:t>Ruppoldsried</a:t>
            </a:r>
            <a:endParaRPr lang="en-US" b="1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4334FC4-2309-B405-0088-E4E9D325C60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748713" y="6300788"/>
            <a:ext cx="3001962" cy="3079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F0A35F2-7595-4779-9180-596D2E72BBB9}" type="slidenum">
              <a:rPr lang="de-CH" smtClean="0"/>
              <a:pPr>
                <a:spcAft>
                  <a:spcPts val="600"/>
                </a:spcAft>
                <a:defRPr/>
              </a:pPr>
              <a:t>15</a:t>
            </a:fld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51AC8E-A75A-0E92-A86B-611E9753DA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61" t="3588" r="38320" b="8"/>
          <a:stretch>
            <a:fillRect/>
          </a:stretch>
        </p:blipFill>
        <p:spPr>
          <a:xfrm>
            <a:off x="3958177" y="1095795"/>
            <a:ext cx="4980997" cy="5162803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5C5D054-F7C5-9C2B-990F-77234B31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78" y="151753"/>
            <a:ext cx="11306174" cy="514636"/>
          </a:xfrm>
        </p:spPr>
        <p:txBody>
          <a:bodyPr anchor="t">
            <a:normAutofit fontScale="90000"/>
          </a:bodyPr>
          <a:lstStyle/>
          <a:p>
            <a:r>
              <a:rPr lang="de-CH" b="1" dirty="0"/>
              <a:t>Einfluss der Folgekultur nach Zuckerrüben auf den </a:t>
            </a:r>
            <a:br>
              <a:rPr lang="de-CH" b="1" dirty="0"/>
            </a:br>
            <a:r>
              <a:rPr lang="de-CH" b="1" dirty="0" err="1"/>
              <a:t>Zikadenflug</a:t>
            </a:r>
            <a:r>
              <a:rPr lang="de-CH" b="1" dirty="0"/>
              <a:t> 2025 </a:t>
            </a:r>
            <a:endParaRPr lang="fr-FR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4D50A3A-90D5-36EE-1DB6-A84925F460F1}"/>
              </a:ext>
            </a:extLst>
          </p:cNvPr>
          <p:cNvSpPr txBox="1"/>
          <p:nvPr/>
        </p:nvSpPr>
        <p:spPr>
          <a:xfrm>
            <a:off x="4107065" y="1253601"/>
            <a:ext cx="177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1" dirty="0">
                <a:solidFill>
                  <a:schemeClr val="bg1"/>
                </a:solidFill>
                <a:latin typeface="+mn-lt"/>
              </a:rPr>
              <a:t>Winterweizen nach Zuckerrüben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3C3D66B-1EB3-B442-DBF0-46650B624A44}"/>
              </a:ext>
            </a:extLst>
          </p:cNvPr>
          <p:cNvSpPr txBox="1"/>
          <p:nvPr/>
        </p:nvSpPr>
        <p:spPr>
          <a:xfrm>
            <a:off x="6716520" y="1253601"/>
            <a:ext cx="177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1" dirty="0">
                <a:solidFill>
                  <a:schemeClr val="bg1"/>
                </a:solidFill>
                <a:latin typeface="+mn-lt"/>
              </a:rPr>
              <a:t>Kartoffeln nach Zuckerrüben</a:t>
            </a:r>
          </a:p>
        </p:txBody>
      </p:sp>
      <p:pic>
        <p:nvPicPr>
          <p:cNvPr id="8" name="Grafik 7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13EBDE4B-9B80-86FB-3EC1-71E21CCDF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583" y="199464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83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0A99EBC2-F7D8-8110-41B9-3F63B83FE5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8276621"/>
              </p:ext>
            </p:extLst>
          </p:nvPr>
        </p:nvGraphicFramePr>
        <p:xfrm>
          <a:off x="5793638" y="1536276"/>
          <a:ext cx="6414237" cy="3934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26F41E-8974-4D2C-E4AB-83E20B35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225489"/>
            <a:ext cx="11306174" cy="514636"/>
          </a:xfrm>
        </p:spPr>
        <p:txBody>
          <a:bodyPr/>
          <a:lstStyle/>
          <a:p>
            <a:r>
              <a:rPr lang="de-DE" b="1" dirty="0"/>
              <a:t>Befall mit und ohne Netzabdeckung, 2025</a:t>
            </a:r>
            <a:endParaRPr lang="de-CH" b="1" dirty="0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0AA33812-511D-7C20-DE7B-5E4D0C9853B3}"/>
              </a:ext>
            </a:extLst>
          </p:cNvPr>
          <p:cNvCxnSpPr/>
          <p:nvPr/>
        </p:nvCxnSpPr>
        <p:spPr>
          <a:xfrm flipH="1">
            <a:off x="3820879" y="2231571"/>
            <a:ext cx="1096508" cy="1088572"/>
          </a:xfrm>
          <a:prstGeom prst="straightConnector1">
            <a:avLst/>
          </a:prstGeom>
          <a:ln w="539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2557DD9-9A18-5EFA-A75E-798D32F643D6}"/>
              </a:ext>
            </a:extLst>
          </p:cNvPr>
          <p:cNvSpPr txBox="1"/>
          <p:nvPr/>
        </p:nvSpPr>
        <p:spPr>
          <a:xfrm>
            <a:off x="1058762" y="6012522"/>
            <a:ext cx="506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+mn-lt"/>
              </a:rPr>
              <a:t>WW – Kartoffeln    Zuckerrüben – </a:t>
            </a:r>
            <a:r>
              <a:rPr lang="de-DE" sz="1800" dirty="0" err="1">
                <a:latin typeface="+mn-lt"/>
              </a:rPr>
              <a:t>Kart</a:t>
            </a:r>
            <a:r>
              <a:rPr lang="de-DE" sz="1800" dirty="0">
                <a:latin typeface="+mn-lt"/>
              </a:rPr>
              <a:t>.</a:t>
            </a:r>
            <a:endParaRPr lang="de-CH" sz="1800" dirty="0" err="1">
              <a:latin typeface="+mn-lt"/>
            </a:endParaRPr>
          </a:p>
        </p:txBody>
      </p:sp>
      <p:pic>
        <p:nvPicPr>
          <p:cNvPr id="5" name="Grafik 4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CA134C40-7621-3255-ACFA-CF32946231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15"/>
          <a:stretch>
            <a:fillRect/>
          </a:stretch>
        </p:blipFill>
        <p:spPr>
          <a:xfrm>
            <a:off x="726817" y="996058"/>
            <a:ext cx="5114291" cy="534150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117F365-0123-FBD5-FEDD-B72B2B28F893}"/>
              </a:ext>
            </a:extLst>
          </p:cNvPr>
          <p:cNvSpPr txBox="1"/>
          <p:nvPr/>
        </p:nvSpPr>
        <p:spPr>
          <a:xfrm rot="16200000">
            <a:off x="-1509331" y="2902169"/>
            <a:ext cx="45699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latin typeface="+mn-lt"/>
              </a:rPr>
              <a:t>% Knollen positiv für </a:t>
            </a:r>
            <a:r>
              <a:rPr lang="de-DE" sz="1600" b="1" i="1" dirty="0" err="1">
                <a:latin typeface="+mn-lt"/>
              </a:rPr>
              <a:t>Arsenophonus</a:t>
            </a:r>
            <a:endParaRPr lang="de-CH" sz="1600" b="1" i="1" dirty="0" err="1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D594B75-3F3C-A0F3-A6DE-56F6A12C335C}"/>
              </a:ext>
            </a:extLst>
          </p:cNvPr>
          <p:cNvSpPr txBox="1"/>
          <p:nvPr/>
        </p:nvSpPr>
        <p:spPr>
          <a:xfrm>
            <a:off x="1138639" y="5759640"/>
            <a:ext cx="19562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chemeClr val="accent6"/>
                </a:solidFill>
                <a:latin typeface="+mn-lt"/>
              </a:rPr>
              <a:t>Bargen</a:t>
            </a:r>
          </a:p>
          <a:p>
            <a:pPr algn="l"/>
            <a:r>
              <a:rPr lang="de-DE" sz="1600" b="1" dirty="0">
                <a:solidFill>
                  <a:schemeClr val="accent6"/>
                </a:solidFill>
                <a:latin typeface="+mn-lt"/>
              </a:rPr>
              <a:t>WW - Kartoffeln</a:t>
            </a:r>
            <a:endParaRPr lang="de-CH" sz="1600" b="1" dirty="0" err="1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73E4EE8-B3D2-79E4-200D-8EF42C18A969}"/>
              </a:ext>
            </a:extLst>
          </p:cNvPr>
          <p:cNvSpPr txBox="1"/>
          <p:nvPr/>
        </p:nvSpPr>
        <p:spPr>
          <a:xfrm>
            <a:off x="3094920" y="5759640"/>
            <a:ext cx="18873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err="1">
                <a:solidFill>
                  <a:schemeClr val="accent1"/>
                </a:solidFill>
                <a:latin typeface="+mn-lt"/>
              </a:rPr>
              <a:t>Ruppoldsried</a:t>
            </a:r>
            <a:endParaRPr lang="de-DE" sz="1600" b="1" dirty="0">
              <a:solidFill>
                <a:schemeClr val="accent1"/>
              </a:solidFill>
              <a:latin typeface="+mn-lt"/>
            </a:endParaRPr>
          </a:p>
          <a:p>
            <a:pPr algn="l"/>
            <a:r>
              <a:rPr lang="de-DE" sz="1600" b="1" dirty="0">
                <a:solidFill>
                  <a:schemeClr val="accent1"/>
                </a:solidFill>
                <a:latin typeface="+mn-lt"/>
              </a:rPr>
              <a:t>ZR - Kartoffeln</a:t>
            </a:r>
            <a:endParaRPr lang="de-CH" sz="1600" b="1" dirty="0" err="1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32CC260B-68BE-57CD-9B91-3C64A34D8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348244"/>
              </p:ext>
            </p:extLst>
          </p:nvPr>
        </p:nvGraphicFramePr>
        <p:xfrm>
          <a:off x="701742" y="722704"/>
          <a:ext cx="108043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2195">
                  <a:extLst>
                    <a:ext uri="{9D8B030D-6E8A-4147-A177-3AD203B41FA5}">
                      <a16:colId xmlns:a16="http://schemas.microsoft.com/office/drawing/2014/main" val="72195220"/>
                    </a:ext>
                  </a:extLst>
                </a:gridCol>
                <a:gridCol w="5402195">
                  <a:extLst>
                    <a:ext uri="{9D8B030D-6E8A-4147-A177-3AD203B41FA5}">
                      <a16:colId xmlns:a16="http://schemas.microsoft.com/office/drawing/2014/main" val="1931702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CH" dirty="0">
                          <a:solidFill>
                            <a:sysClr val="windowText" lastClr="000000"/>
                          </a:solidFill>
                        </a:rPr>
                        <a:t>Positiv getestete Knollen / Standort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err="1">
                          <a:solidFill>
                            <a:sysClr val="windowText" lastClr="000000"/>
                          </a:solidFill>
                        </a:rPr>
                        <a:t>Zikadeneinflug</a:t>
                      </a:r>
                      <a:r>
                        <a:rPr lang="de-CH" dirty="0">
                          <a:solidFill>
                            <a:sysClr val="windowText" lastClr="000000"/>
                          </a:solidFill>
                        </a:rPr>
                        <a:t> pro Standort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498255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D4B727A1-2906-7C54-3145-782AF731C6BF}"/>
              </a:ext>
            </a:extLst>
          </p:cNvPr>
          <p:cNvSpPr txBox="1"/>
          <p:nvPr/>
        </p:nvSpPr>
        <p:spPr>
          <a:xfrm>
            <a:off x="5325466" y="3375023"/>
            <a:ext cx="5998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000" b="1" dirty="0">
                <a:latin typeface="+mn-lt"/>
              </a:rPr>
              <a:t>Nein</a:t>
            </a:r>
          </a:p>
          <a:p>
            <a:pPr algn="l"/>
            <a:r>
              <a:rPr lang="de-DE" sz="1000" b="1" dirty="0">
                <a:latin typeface="+mn-lt"/>
              </a:rPr>
              <a:t>Ja</a:t>
            </a:r>
            <a:endParaRPr lang="de-CH" sz="1000" b="1" dirty="0" err="1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2106647-DECF-3278-45C6-AFF0DACC3A7F}"/>
              </a:ext>
            </a:extLst>
          </p:cNvPr>
          <p:cNvSpPr txBox="1"/>
          <p:nvPr/>
        </p:nvSpPr>
        <p:spPr>
          <a:xfrm>
            <a:off x="4720111" y="3125472"/>
            <a:ext cx="120523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000" b="1" dirty="0">
                <a:latin typeface="+mn-lt"/>
              </a:rPr>
              <a:t>Netzabdeckung</a:t>
            </a:r>
          </a:p>
        </p:txBody>
      </p:sp>
      <p:pic>
        <p:nvPicPr>
          <p:cNvPr id="12" name="Grafik 11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8EAA995C-496C-617A-ABA4-CB385511A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583" y="199464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15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E14DB-C644-A5FF-DD92-737423AD8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CCB8462-C0F7-5E8E-26AD-224D124F90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55063" y="6199641"/>
            <a:ext cx="3001962" cy="307975"/>
          </a:xfrm>
        </p:spPr>
        <p:txBody>
          <a:bodyPr/>
          <a:lstStyle/>
          <a:p>
            <a:fld id="{7001215A-8FBE-4952-BC23-9BB36BB2F33B}" type="slidenum">
              <a:rPr lang="en-CH" smtClean="0"/>
              <a:t>17</a:t>
            </a:fld>
            <a:endParaRPr lang="en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7D9F0E8-5469-84E5-822A-8BEA5F46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95" y="122623"/>
            <a:ext cx="8281768" cy="514636"/>
          </a:xfrm>
        </p:spPr>
        <p:txBody>
          <a:bodyPr/>
          <a:lstStyle/>
          <a:p>
            <a:r>
              <a:rPr lang="de-CH" sz="3200" b="1" dirty="0">
                <a:latin typeface="+mn-lt"/>
              </a:rPr>
              <a:t>Folgerungen</a:t>
            </a:r>
            <a:br>
              <a:rPr lang="de-CH" sz="3200" b="1" dirty="0">
                <a:latin typeface="+mn-lt"/>
              </a:rPr>
            </a:br>
            <a:endParaRPr lang="de-CH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9C42E81-D196-63FD-5C7C-38CD6287474B}"/>
              </a:ext>
            </a:extLst>
          </p:cNvPr>
          <p:cNvSpPr txBox="1"/>
          <p:nvPr/>
        </p:nvSpPr>
        <p:spPr>
          <a:xfrm>
            <a:off x="150715" y="951937"/>
            <a:ext cx="1156376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CH" sz="1800" b="1" dirty="0">
                <a:latin typeface="+mn-lt"/>
              </a:rPr>
              <a:t>Westen</a:t>
            </a:r>
            <a:r>
              <a:rPr lang="de-CH" sz="1800" dirty="0">
                <a:latin typeface="+mn-lt"/>
              </a:rPr>
              <a:t>: </a:t>
            </a:r>
            <a:r>
              <a:rPr lang="de-CH" sz="1800" dirty="0" err="1">
                <a:latin typeface="+mn-lt"/>
              </a:rPr>
              <a:t>Zikadenflug</a:t>
            </a:r>
            <a:r>
              <a:rPr lang="de-CH" sz="1800" dirty="0">
                <a:latin typeface="+mn-lt"/>
              </a:rPr>
              <a:t> ähnlich stark wie 2024, Start rund eine Woche später. Kleinräumig starke Unterschiede. Hohe Beladung mit </a:t>
            </a:r>
            <a:r>
              <a:rPr lang="de-CH" sz="1800" i="1" dirty="0" err="1">
                <a:latin typeface="+mn-lt"/>
              </a:rPr>
              <a:t>Arsenophonus</a:t>
            </a:r>
            <a:r>
              <a:rPr lang="de-CH" sz="1800" dirty="0">
                <a:latin typeface="+mn-lt"/>
              </a:rPr>
              <a:t>, kaum </a:t>
            </a:r>
            <a:r>
              <a:rPr lang="de-CH" sz="1800" dirty="0" err="1">
                <a:latin typeface="+mn-lt"/>
              </a:rPr>
              <a:t>Stolbur</a:t>
            </a:r>
            <a:r>
              <a:rPr lang="de-CH" sz="1800" dirty="0">
                <a:latin typeface="+mn-lt"/>
              </a:rPr>
              <a:t>.</a:t>
            </a:r>
          </a:p>
          <a:p>
            <a:pPr marL="361950">
              <a:spcAft>
                <a:spcPts val="600"/>
              </a:spcAft>
              <a:buClr>
                <a:schemeClr val="accent6"/>
              </a:buClr>
            </a:pPr>
            <a:r>
              <a:rPr lang="de-CH" sz="1800" b="1" dirty="0">
                <a:latin typeface="+mn-lt"/>
              </a:rPr>
              <a:t>Osten</a:t>
            </a:r>
            <a:r>
              <a:rPr lang="de-CH" sz="1800" dirty="0">
                <a:latin typeface="+mn-lt"/>
              </a:rPr>
              <a:t>: Zikaden vorhanden, aber in geringerer Anzahl und tieferer Beladung mit </a:t>
            </a:r>
            <a:r>
              <a:rPr lang="de-CH" sz="1800" i="1" dirty="0" err="1">
                <a:latin typeface="+mn-lt"/>
              </a:rPr>
              <a:t>Arsenophonus</a:t>
            </a:r>
            <a:r>
              <a:rPr lang="de-CH" sz="1800" dirty="0">
                <a:latin typeface="+mn-lt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CH" sz="1800" dirty="0" err="1">
                <a:latin typeface="+mn-lt"/>
              </a:rPr>
              <a:t>Stolbur</a:t>
            </a:r>
            <a:r>
              <a:rPr lang="de-CH" sz="1800" dirty="0">
                <a:latin typeface="+mn-lt"/>
              </a:rPr>
              <a:t> wird an Pflanzen in der CH allgemein nur sehr wenig nachgewiesen.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latin typeface="+mn-lt"/>
              </a:rPr>
              <a:t>2025 deutlich weniger Symptome an Pflanzen und bessere Backtests bei Kartoffeln als 2024 (auch bessere Zuckererträge bei Rüben):</a:t>
            </a:r>
          </a:p>
          <a:p>
            <a:pPr>
              <a:spcAft>
                <a:spcPts val="600"/>
              </a:spcAft>
              <a:buClr>
                <a:schemeClr val="accent6"/>
              </a:buClr>
              <a:tabLst>
                <a:tab pos="361950" algn="l"/>
              </a:tabLst>
            </a:pPr>
            <a:r>
              <a:rPr lang="de-CH" sz="1800" b="1" dirty="0">
                <a:latin typeface="+mn-lt"/>
              </a:rPr>
              <a:t>	Waren die vitalen Pflanzen 2025 widerstandsfähiger?</a:t>
            </a:r>
          </a:p>
          <a:p>
            <a:pPr>
              <a:spcAft>
                <a:spcPts val="600"/>
              </a:spcAft>
              <a:buClr>
                <a:schemeClr val="accent6"/>
              </a:buClr>
            </a:pPr>
            <a:endParaRPr lang="de-CH" sz="1800" dirty="0">
              <a:latin typeface="+mn-lt"/>
            </a:endParaRPr>
          </a:p>
          <a:p>
            <a:pPr>
              <a:spcAft>
                <a:spcPts val="600"/>
              </a:spcAft>
              <a:buClr>
                <a:schemeClr val="accent6"/>
              </a:buClr>
              <a:tabLst>
                <a:tab pos="361950" algn="l"/>
              </a:tabLst>
            </a:pPr>
            <a:r>
              <a:rPr lang="de-CH" sz="1800" dirty="0">
                <a:latin typeface="+mn-lt"/>
              </a:rPr>
              <a:t>	</a:t>
            </a:r>
            <a:r>
              <a:rPr lang="de-CH" sz="1800" b="1" dirty="0">
                <a:latin typeface="+mn-lt"/>
              </a:rPr>
              <a:t>Massnahmen: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latin typeface="+mn-lt"/>
              </a:rPr>
              <a:t>Starke Reduktion des </a:t>
            </a:r>
            <a:r>
              <a:rPr lang="de-CH" sz="1800" dirty="0" err="1">
                <a:latin typeface="+mn-lt"/>
              </a:rPr>
              <a:t>Zikadenfluges</a:t>
            </a:r>
            <a:r>
              <a:rPr lang="de-CH" sz="1800" dirty="0">
                <a:latin typeface="+mn-lt"/>
              </a:rPr>
              <a:t> durch den Verzicht von Wintergetreide nach Zuckerrüben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latin typeface="+mn-lt"/>
              </a:rPr>
              <a:t>Es braucht Zwischenkultur Mischungen nach Zuckerüben ohne Wirtspflanzen für die SGFZ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CH" sz="1800" dirty="0">
                <a:latin typeface="+mn-lt"/>
              </a:rPr>
              <a:t>Es braucht eine Kombination von kulturübergreifenden Maßnahmen, um die </a:t>
            </a:r>
          </a:p>
          <a:p>
            <a:pPr>
              <a:spcAft>
                <a:spcPts val="600"/>
              </a:spcAft>
              <a:buClr>
                <a:schemeClr val="accent6"/>
              </a:buClr>
              <a:tabLst>
                <a:tab pos="361950" algn="l"/>
              </a:tabLst>
            </a:pPr>
            <a:r>
              <a:rPr lang="de-CH" sz="1800" dirty="0">
                <a:latin typeface="+mn-lt"/>
              </a:rPr>
              <a:t>	Population der SGFZ zu reduzieren: Fruchtfolge – Sorten – (direkte Massnahmen?)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19A1E57-5300-C58D-7A7C-D82BD854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895" y="4830518"/>
            <a:ext cx="1817785" cy="181778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2209E51-6E42-0D1F-AE6E-711F4DE85C75}"/>
              </a:ext>
            </a:extLst>
          </p:cNvPr>
          <p:cNvSpPr/>
          <p:nvPr/>
        </p:nvSpPr>
        <p:spPr>
          <a:xfrm>
            <a:off x="10292486" y="4608575"/>
            <a:ext cx="1464539" cy="307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700" dirty="0">
                <a:solidFill>
                  <a:schemeClr val="tx1"/>
                </a:solidFill>
              </a:rPr>
              <a:t>Link zu Forschungsprojekten Gruppe Ackerbau, BFH-HAFL</a:t>
            </a:r>
          </a:p>
        </p:txBody>
      </p:sp>
      <p:pic>
        <p:nvPicPr>
          <p:cNvPr id="7" name="Grafik 6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4A570CF8-B8BA-71F6-0233-1FF857F01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583" y="199464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80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1D56E-D250-CFA8-2B7F-34B0F2136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92BDE5B-49C1-093D-3F2E-BF7A60C83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A35F2-7595-4779-9180-596D2E72BBB9}" type="slidenum">
              <a:rPr lang="de-CH" smtClean="0"/>
              <a:pPr>
                <a:defRPr/>
              </a:pPr>
              <a:t>18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A9FB6B-5BA1-D798-F1FD-A526EB4F10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1984" y="1050009"/>
            <a:ext cx="8065077" cy="5260639"/>
          </a:xfrm>
        </p:spPr>
        <p:txBody>
          <a:bodyPr/>
          <a:lstStyle/>
          <a:p>
            <a:r>
              <a:rPr lang="de-CH" dirty="0"/>
              <a:t>Versuche zu Zwischenkulturen nach Zuckerrüben</a:t>
            </a:r>
          </a:p>
          <a:p>
            <a:r>
              <a:rPr lang="de-CH" dirty="0"/>
              <a:t>Prüfung von Insektizid Beizungen bei Getreide 									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036910A-AE25-B92E-62BA-4D3E836A4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77" y="175104"/>
            <a:ext cx="5949949" cy="514636"/>
          </a:xfrm>
        </p:spPr>
        <p:txBody>
          <a:bodyPr/>
          <a:lstStyle/>
          <a:p>
            <a:r>
              <a:rPr lang="de-CH" b="1" dirty="0"/>
              <a:t>Ausblick Versuche 2026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50C83C-BABD-784E-96D1-5234EF2AF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79" r="7059"/>
          <a:stretch>
            <a:fillRect/>
          </a:stretch>
        </p:blipFill>
        <p:spPr>
          <a:xfrm>
            <a:off x="313605" y="1976582"/>
            <a:ext cx="6548581" cy="4881418"/>
          </a:xfrm>
          <a:prstGeom prst="rect">
            <a:avLst/>
          </a:prstGeom>
        </p:spPr>
      </p:pic>
      <p:pic>
        <p:nvPicPr>
          <p:cNvPr id="6" name="Grafik 5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FAAB3BEC-3B96-3D77-2E34-C4438691C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8" y="175104"/>
            <a:ext cx="1611843" cy="4294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665ECE9-CA52-CFB2-BA54-833570920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386" y="0"/>
            <a:ext cx="4346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60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86A4A0-B5F4-9341-5B02-D6B74EFC3671}"/>
              </a:ext>
            </a:extLst>
          </p:cNvPr>
          <p:cNvSpPr/>
          <p:nvPr/>
        </p:nvSpPr>
        <p:spPr bwMode="auto">
          <a:xfrm>
            <a:off x="360013" y="218464"/>
            <a:ext cx="10874375" cy="9429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857F41D-13D8-29D4-0777-11067C2FC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387" y="740217"/>
            <a:ext cx="10719150" cy="2773363"/>
          </a:xfrm>
        </p:spPr>
        <p:txBody>
          <a:bodyPr/>
          <a:lstStyle/>
          <a:p>
            <a:r>
              <a:rPr lang="fr-CH" sz="4000" dirty="0"/>
              <a:t>SBR &amp; </a:t>
            </a:r>
            <a:r>
              <a:rPr lang="fr-CH" sz="4000" dirty="0" err="1"/>
              <a:t>Qualität</a:t>
            </a:r>
            <a:r>
              <a:rPr lang="fr-CH" sz="4000" dirty="0"/>
              <a:t> von </a:t>
            </a:r>
            <a:r>
              <a:rPr lang="fr-CH" sz="4000" dirty="0" err="1"/>
              <a:t>Verarbeitungskartoffeln</a:t>
            </a:r>
            <a:r>
              <a:rPr lang="fr-CH" sz="4000" dirty="0"/>
              <a:t> – </a:t>
            </a:r>
            <a:r>
              <a:rPr lang="fr-CH" sz="4000" dirty="0" err="1"/>
              <a:t>Sortenversuche</a:t>
            </a:r>
            <a:r>
              <a:rPr lang="fr-CH" sz="4000" dirty="0"/>
              <a:t> 2025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B335EC-4633-C295-597F-DA20CA777909}"/>
              </a:ext>
            </a:extLst>
          </p:cNvPr>
          <p:cNvSpPr txBox="1"/>
          <p:nvPr/>
        </p:nvSpPr>
        <p:spPr>
          <a:xfrm>
            <a:off x="9222372" y="4031793"/>
            <a:ext cx="2295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kern="100"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Amandine Guérin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Christophe Debonneville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Isabelle Kellenberger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Olivier Schumpp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Léo Bernard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Marc Passerat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7D5B91-13F6-62D6-34DD-1709E17262D7}"/>
              </a:ext>
            </a:extLst>
          </p:cNvPr>
          <p:cNvSpPr txBox="1"/>
          <p:nvPr/>
        </p:nvSpPr>
        <p:spPr>
          <a:xfrm>
            <a:off x="1318707" y="3925668"/>
            <a:ext cx="2306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Stefan Vogel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Andreas Keiser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Gabriel </a:t>
            </a:r>
            <a:r>
              <a:rPr lang="fr-CH" sz="14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Dessiex</a:t>
            </a:r>
            <a:r>
              <a:rPr lang="fr-CH" sz="14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593912-75A7-37F9-D71E-5BC199F7325F}"/>
              </a:ext>
            </a:extLst>
          </p:cNvPr>
          <p:cNvSpPr txBox="1"/>
          <p:nvPr/>
        </p:nvSpPr>
        <p:spPr>
          <a:xfrm>
            <a:off x="4846968" y="4058511"/>
            <a:ext cx="1558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kern="100"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Patrice de Werra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Christian Vetterli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Mout de Vrieze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Brice Dupuis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Léonardo Piva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Cécile Thomas</a:t>
            </a:r>
          </a:p>
        </p:txBody>
      </p:sp>
      <p:pic>
        <p:nvPicPr>
          <p:cNvPr id="9" name="Picture 2" descr="Agronomie, Vertiefung Pferdewissenschaften : Hochschule für Agrar-, Forst-  und Lebensmittelwissenschaften HAFL, Zollikofen">
            <a:extLst>
              <a:ext uri="{FF2B5EF4-FFF2-40B4-BE49-F238E27FC236}">
                <a16:creationId xmlns:a16="http://schemas.microsoft.com/office/drawing/2014/main" id="{29AACEA6-1397-B168-186F-4CDC08C83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741"/>
          <a:stretch>
            <a:fillRect/>
          </a:stretch>
        </p:blipFill>
        <p:spPr bwMode="auto">
          <a:xfrm>
            <a:off x="1351435" y="2402014"/>
            <a:ext cx="137231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BC620D0-1632-C09D-60B8-AF2D5E4F9190}"/>
              </a:ext>
            </a:extLst>
          </p:cNvPr>
          <p:cNvSpPr txBox="1">
            <a:spLocks/>
          </p:cNvSpPr>
          <p:nvPr/>
        </p:nvSpPr>
        <p:spPr bwMode="auto">
          <a:xfrm>
            <a:off x="4846968" y="3552767"/>
            <a:ext cx="2061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kern="100"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srgbClr val="000000"/>
                </a:solidFill>
              </a:rPr>
              <a:t>Techniques culturales &amp; Variétés  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A175828-BB03-80C9-A510-3F1993091EC4}"/>
              </a:ext>
            </a:extLst>
          </p:cNvPr>
          <p:cNvSpPr txBox="1">
            <a:spLocks/>
          </p:cNvSpPr>
          <p:nvPr/>
        </p:nvSpPr>
        <p:spPr bwMode="auto">
          <a:xfrm>
            <a:off x="7007857" y="3552768"/>
            <a:ext cx="1782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kern="100"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srgbClr val="000000"/>
                </a:solidFill>
              </a:rPr>
              <a:t>Entomologie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4FF69BC-42D7-284A-DD4E-BEEA23325720}"/>
              </a:ext>
            </a:extLst>
          </p:cNvPr>
          <p:cNvSpPr txBox="1">
            <a:spLocks/>
          </p:cNvSpPr>
          <p:nvPr/>
        </p:nvSpPr>
        <p:spPr bwMode="auto">
          <a:xfrm>
            <a:off x="9222372" y="3552767"/>
            <a:ext cx="178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kern="100"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srgbClr val="000000"/>
                </a:solidFill>
              </a:rPr>
              <a:t>Virologie &amp; Bactériologie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BDAF3C-17E7-42AA-15A0-EA46DC1E5A85}"/>
              </a:ext>
            </a:extLst>
          </p:cNvPr>
          <p:cNvSpPr txBox="1"/>
          <p:nvPr/>
        </p:nvSpPr>
        <p:spPr>
          <a:xfrm>
            <a:off x="7007858" y="3858844"/>
            <a:ext cx="1966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kern="100"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Floriane Bussereau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12E7D125-F50D-BD1E-C917-0F62346459F2}"/>
              </a:ext>
            </a:extLst>
          </p:cNvPr>
          <p:cNvSpPr txBox="1">
            <a:spLocks/>
          </p:cNvSpPr>
          <p:nvPr/>
        </p:nvSpPr>
        <p:spPr bwMode="auto">
          <a:xfrm>
            <a:off x="7007857" y="4416515"/>
            <a:ext cx="1782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kern="100"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>
                <a:solidFill>
                  <a:srgbClr val="000000"/>
                </a:solidFill>
              </a:rPr>
              <a:t>Mycologie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4D3AC4-42A1-3032-0578-40387FA8D5FC}"/>
              </a:ext>
            </a:extLst>
          </p:cNvPr>
          <p:cNvSpPr txBox="1"/>
          <p:nvPr/>
        </p:nvSpPr>
        <p:spPr>
          <a:xfrm>
            <a:off x="7007858" y="4718300"/>
            <a:ext cx="2120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kern="100"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</a:rPr>
              <a:t>Josep Massana Codina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9AB871E-3086-E3E6-F973-192880527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105" y="2402619"/>
            <a:ext cx="2437848" cy="728256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CD2043CD-5CDF-4A86-9BD7-11AC4CECFD2E}"/>
              </a:ext>
            </a:extLst>
          </p:cNvPr>
          <p:cNvSpPr txBox="1">
            <a:spLocks/>
          </p:cNvSpPr>
          <p:nvPr/>
        </p:nvSpPr>
        <p:spPr bwMode="auto">
          <a:xfrm>
            <a:off x="1260545" y="2851366"/>
            <a:ext cx="33515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 kern="100"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CH" altLang="fr-FR" sz="1100" dirty="0">
                <a:solidFill>
                  <a:srgbClr val="000000"/>
                </a:solidFill>
              </a:rPr>
              <a:t>Berner Fachhochschule</a:t>
            </a:r>
            <a:endParaRPr lang="fr-CH" altLang="fr-FR" sz="1100" dirty="0">
              <a:solidFill>
                <a:srgbClr val="000000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CH" altLang="fr-FR" sz="1100" dirty="0">
                <a:solidFill>
                  <a:srgbClr val="000000"/>
                </a:solidFill>
              </a:rPr>
              <a:t>Hochschule für Agrar-, Forst- und Lebensmittelwissenschaften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AF5D5B-A630-219F-1678-D88C3E574D44}"/>
              </a:ext>
            </a:extLst>
          </p:cNvPr>
          <p:cNvSpPr/>
          <p:nvPr/>
        </p:nvSpPr>
        <p:spPr bwMode="auto">
          <a:xfrm>
            <a:off x="4914684" y="3277322"/>
            <a:ext cx="6412907" cy="174208"/>
          </a:xfrm>
          <a:prstGeom prst="rect">
            <a:avLst/>
          </a:prstGeom>
          <a:solidFill>
            <a:srgbClr val="FEF6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567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266835D-C578-92CD-D9C3-24F6349BED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175" y="1010658"/>
            <a:ext cx="3302535" cy="1857676"/>
          </a:xfrm>
          <a:prstGeom prst="rect">
            <a:avLst/>
          </a:prstGeom>
          <a:noFill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0404EF3-9A9D-E31A-AF1F-12B63FA42AC8}"/>
              </a:ext>
            </a:extLst>
          </p:cNvPr>
          <p:cNvSpPr txBox="1"/>
          <p:nvPr/>
        </p:nvSpPr>
        <p:spPr>
          <a:xfrm>
            <a:off x="4398741" y="2858707"/>
            <a:ext cx="309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latin typeface="+mn-lt"/>
              </a:rPr>
              <a:t>Vektor von</a:t>
            </a:r>
            <a:endParaRPr lang="de-CH" sz="1800" dirty="0" err="1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DE7AC43-43FA-F42C-149D-3228D779EDA1}"/>
              </a:ext>
            </a:extLst>
          </p:cNvPr>
          <p:cNvSpPr txBox="1"/>
          <p:nvPr/>
        </p:nvSpPr>
        <p:spPr>
          <a:xfrm>
            <a:off x="4082402" y="3150037"/>
            <a:ext cx="2127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>
                <a:latin typeface="+mn-lt"/>
              </a:rPr>
              <a:t>Candidatus </a:t>
            </a:r>
          </a:p>
          <a:p>
            <a:pPr algn="ctr"/>
            <a:r>
              <a:rPr lang="de-DE" sz="1400" i="1" dirty="0" err="1">
                <a:latin typeface="+mn-lt"/>
              </a:rPr>
              <a:t>Arsenophonus</a:t>
            </a:r>
            <a:r>
              <a:rPr lang="de-DE" sz="1400" i="1" dirty="0">
                <a:latin typeface="+mn-lt"/>
              </a:rPr>
              <a:t> </a:t>
            </a:r>
            <a:r>
              <a:rPr lang="de-DE" sz="1400" i="1" dirty="0" err="1">
                <a:latin typeface="+mn-lt"/>
              </a:rPr>
              <a:t>phytophatogenicus</a:t>
            </a:r>
            <a:r>
              <a:rPr lang="de-DE" sz="1400" i="1" dirty="0">
                <a:latin typeface="+mn-lt"/>
              </a:rPr>
              <a:t> (SBR)</a:t>
            </a:r>
            <a:endParaRPr lang="de-CH" sz="1400" i="1" dirty="0" err="1"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44F1F6A-D2E8-B0A2-2A5C-8A3B44A78844}"/>
              </a:ext>
            </a:extLst>
          </p:cNvPr>
          <p:cNvSpPr txBox="1"/>
          <p:nvPr/>
        </p:nvSpPr>
        <p:spPr>
          <a:xfrm>
            <a:off x="5851718" y="3150036"/>
            <a:ext cx="2215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>
                <a:latin typeface="+mn-lt"/>
              </a:rPr>
              <a:t>Candidatus </a:t>
            </a:r>
          </a:p>
          <a:p>
            <a:pPr algn="ctr"/>
            <a:r>
              <a:rPr lang="de-DE" sz="1400" i="1" dirty="0">
                <a:latin typeface="+mn-lt"/>
              </a:rPr>
              <a:t>Phytoplasma </a:t>
            </a:r>
          </a:p>
          <a:p>
            <a:pPr algn="ctr"/>
            <a:r>
              <a:rPr lang="de-DE" sz="1400" i="1" dirty="0" err="1">
                <a:latin typeface="+mn-lt"/>
              </a:rPr>
              <a:t>Solani</a:t>
            </a:r>
            <a:r>
              <a:rPr lang="de-DE" sz="1400" i="1" dirty="0">
                <a:latin typeface="+mn-lt"/>
              </a:rPr>
              <a:t> </a:t>
            </a:r>
            <a:r>
              <a:rPr lang="de-DE" sz="1400" dirty="0">
                <a:latin typeface="+mn-lt"/>
              </a:rPr>
              <a:t>(</a:t>
            </a:r>
            <a:r>
              <a:rPr lang="de-DE" sz="1400" dirty="0" err="1">
                <a:latin typeface="+mn-lt"/>
              </a:rPr>
              <a:t>Stolbur</a:t>
            </a:r>
            <a:r>
              <a:rPr lang="de-DE" sz="1400" dirty="0">
                <a:latin typeface="+mn-lt"/>
              </a:rPr>
              <a:t>)</a:t>
            </a:r>
            <a:endParaRPr lang="de-CH" sz="1400" dirty="0" err="1">
              <a:latin typeface="+mn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794EE6A-5CB9-C9E4-6C1A-EFA6ACAC92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682" y="2555142"/>
            <a:ext cx="1476013" cy="148821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F074387-C605-0638-0E27-7E1AB36DDB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074" y="1041599"/>
            <a:ext cx="1476013" cy="147199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D279361-0B1D-2B28-FE86-69557CECEA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352" y="1035965"/>
            <a:ext cx="1476013" cy="147199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5F0D1AF-F03B-B13E-E211-A05DB5CE1A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237"/>
          <a:stretch/>
        </p:blipFill>
        <p:spPr>
          <a:xfrm>
            <a:off x="9876303" y="2555141"/>
            <a:ext cx="1450062" cy="148821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245FAE0-500D-A946-E8EE-4B1F76562AE9}"/>
              </a:ext>
            </a:extLst>
          </p:cNvPr>
          <p:cNvSpPr txBox="1"/>
          <p:nvPr/>
        </p:nvSpPr>
        <p:spPr>
          <a:xfrm>
            <a:off x="8229433" y="647148"/>
            <a:ext cx="2945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+mn-lt"/>
              </a:rPr>
              <a:t>Wirtspflanze Kartoffel</a:t>
            </a:r>
            <a:endParaRPr lang="de-CH" sz="2000" dirty="0" err="1">
              <a:latin typeface="+mn-lt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6FFDBA2-0E3F-00A8-CD20-3EF60F2A3B9D}"/>
              </a:ext>
            </a:extLst>
          </p:cNvPr>
          <p:cNvSpPr txBox="1"/>
          <p:nvPr/>
        </p:nvSpPr>
        <p:spPr>
          <a:xfrm>
            <a:off x="187368" y="624320"/>
            <a:ext cx="3302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+mn-lt"/>
              </a:rPr>
              <a:t>Wirtspflanze Zuckerrübe</a:t>
            </a:r>
            <a:endParaRPr lang="de-CH" sz="2000" dirty="0" err="1">
              <a:latin typeface="+mn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1866441-E996-425F-36A3-B580673E1490}"/>
              </a:ext>
            </a:extLst>
          </p:cNvPr>
          <p:cNvSpPr txBox="1"/>
          <p:nvPr/>
        </p:nvSpPr>
        <p:spPr>
          <a:xfrm>
            <a:off x="4291175" y="628366"/>
            <a:ext cx="320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+mn-lt"/>
              </a:rPr>
              <a:t>Schilf-Glasflügelzikade</a:t>
            </a:r>
            <a:endParaRPr lang="de-CH" sz="2000" dirty="0" err="1"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3D7CECD-04AE-E6FB-ADF3-92F7601F56A0}"/>
              </a:ext>
            </a:extLst>
          </p:cNvPr>
          <p:cNvSpPr txBox="1"/>
          <p:nvPr/>
        </p:nvSpPr>
        <p:spPr>
          <a:xfrm>
            <a:off x="142342" y="3883157"/>
            <a:ext cx="3605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+mn-lt"/>
              </a:rPr>
              <a:t>Wirtspflanzen Gemüsebau</a:t>
            </a:r>
            <a:endParaRPr lang="de-CH" sz="2000" dirty="0" err="1">
              <a:latin typeface="+mn-lt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9B440FA1-47DB-010C-A96B-7704BB3461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9"/>
          <a:stretch/>
        </p:blipFill>
        <p:spPr>
          <a:xfrm>
            <a:off x="217538" y="1029260"/>
            <a:ext cx="3605462" cy="250321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AB60F04-F7FC-21AA-C82C-41DBFE25F4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716" y="1178078"/>
            <a:ext cx="1190570" cy="89292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3146BB-2F43-E09B-6E8A-AC3E3D1D83B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1279" y="1191316"/>
            <a:ext cx="1190569" cy="89292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F7EED1E-C891-36F0-9F22-E4219B565C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9020" y="1038831"/>
            <a:ext cx="1920430" cy="1194233"/>
          </a:xfrm>
          <a:prstGeom prst="rect">
            <a:avLst/>
          </a:prstGeom>
        </p:spPr>
      </p:pic>
      <p:pic>
        <p:nvPicPr>
          <p:cNvPr id="25" name="Image 3">
            <a:extLst>
              <a:ext uri="{FF2B5EF4-FFF2-40B4-BE49-F238E27FC236}">
                <a16:creationId xmlns:a16="http://schemas.microsoft.com/office/drawing/2014/main" id="{D4946A9C-7DDF-0A4D-4991-20D8C7FA5C8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881" y="4015840"/>
            <a:ext cx="6538308" cy="244490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79EF6715-635B-1383-CB7C-F4101B8FBB97}"/>
              </a:ext>
            </a:extLst>
          </p:cNvPr>
          <p:cNvSpPr txBox="1"/>
          <p:nvPr/>
        </p:nvSpPr>
        <p:spPr>
          <a:xfrm>
            <a:off x="142342" y="4384100"/>
            <a:ext cx="3093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Rote Beete</a:t>
            </a:r>
          </a:p>
          <a:p>
            <a:pPr algn="l"/>
            <a:r>
              <a:rPr lang="de-DE" sz="1600" dirty="0">
                <a:latin typeface="+mn-lt"/>
              </a:rPr>
              <a:t>Karotte</a:t>
            </a:r>
          </a:p>
          <a:p>
            <a:pPr algn="l"/>
            <a:r>
              <a:rPr lang="de-DE" sz="1600" dirty="0">
                <a:latin typeface="+mn-lt"/>
              </a:rPr>
              <a:t>Wurzelpetersilie</a:t>
            </a:r>
          </a:p>
          <a:p>
            <a:pPr algn="l"/>
            <a:r>
              <a:rPr lang="de-DE" sz="1600" dirty="0">
                <a:latin typeface="+mn-lt"/>
              </a:rPr>
              <a:t>Pastinake</a:t>
            </a:r>
          </a:p>
          <a:p>
            <a:pPr algn="l"/>
            <a:r>
              <a:rPr lang="de-DE" sz="1600" dirty="0">
                <a:latin typeface="+mn-lt"/>
              </a:rPr>
              <a:t>…</a:t>
            </a:r>
            <a:endParaRPr lang="de-CH" sz="1600" dirty="0" err="1"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98756A7-D844-97C7-6B4F-49B138B6EAF3}"/>
              </a:ext>
            </a:extLst>
          </p:cNvPr>
          <p:cNvSpPr txBox="1"/>
          <p:nvPr/>
        </p:nvSpPr>
        <p:spPr>
          <a:xfrm>
            <a:off x="327259" y="115755"/>
            <a:ext cx="1099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2"/>
                </a:solidFill>
                <a:latin typeface="+mn-lt"/>
              </a:rPr>
              <a:t>Zikaden gefährdenden den Anbau Kartoffeln, Zuckerrüben und Gemüse</a:t>
            </a:r>
            <a:endParaRPr lang="de-CH" dirty="0" err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2B2FDB6-0DF9-D99D-FADA-70C3DDD7CD9A}"/>
              </a:ext>
            </a:extLst>
          </p:cNvPr>
          <p:cNvSpPr txBox="1">
            <a:spLocks/>
          </p:cNvSpPr>
          <p:nvPr/>
        </p:nvSpPr>
        <p:spPr>
          <a:xfrm>
            <a:off x="450850" y="6347013"/>
            <a:ext cx="9072563" cy="233081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38163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08038" marR="0" indent="-2698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0747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346200" marR="0" indent="-27146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75000"/>
              <a:buFont typeface="Wingdings 3" panose="05040102010807070707" pitchFamily="18" charset="2"/>
              <a:buChar char=""/>
              <a:tabLst/>
              <a:defRPr sz="220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>
                <a:solidFill>
                  <a:schemeClr val="tx2"/>
                </a:solidFill>
              </a:rPr>
              <a:t>Hochschule</a:t>
            </a:r>
            <a:r>
              <a:rPr lang="fr-FR" sz="1400" dirty="0">
                <a:solidFill>
                  <a:schemeClr val="tx2"/>
                </a:solidFill>
              </a:rPr>
              <a:t> </a:t>
            </a:r>
            <a:r>
              <a:rPr lang="fr-FR" sz="1400" dirty="0" err="1">
                <a:solidFill>
                  <a:schemeClr val="tx2"/>
                </a:solidFill>
              </a:rPr>
              <a:t>für</a:t>
            </a:r>
            <a:r>
              <a:rPr lang="fr-FR" sz="1400" dirty="0">
                <a:solidFill>
                  <a:schemeClr val="tx2"/>
                </a:solidFill>
              </a:rPr>
              <a:t> </a:t>
            </a:r>
            <a:r>
              <a:rPr lang="fr-FR" sz="1400" dirty="0" err="1">
                <a:solidFill>
                  <a:schemeClr val="tx2"/>
                </a:solidFill>
              </a:rPr>
              <a:t>Agrar</a:t>
            </a:r>
            <a:r>
              <a:rPr lang="fr-FR" sz="1400" dirty="0">
                <a:solidFill>
                  <a:schemeClr val="tx2"/>
                </a:solidFill>
              </a:rPr>
              <a:t>-, Forst- und </a:t>
            </a:r>
            <a:r>
              <a:rPr lang="fr-FR" sz="1400" dirty="0" err="1">
                <a:solidFill>
                  <a:schemeClr val="tx2"/>
                </a:solidFill>
              </a:rPr>
              <a:t>Lebensmittelwissenschaften</a:t>
            </a:r>
            <a:r>
              <a:rPr lang="fr-FR" sz="1400" dirty="0">
                <a:solidFill>
                  <a:schemeClr val="tx2"/>
                </a:solidFill>
              </a:rPr>
              <a:t> BFH-HAFL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5" name="Picture 47" descr="rotbalken_Agroscope_PPT_S2">
            <a:extLst>
              <a:ext uri="{FF2B5EF4-FFF2-40B4-BE49-F238E27FC236}">
                <a16:creationId xmlns:a16="http://schemas.microsoft.com/office/drawing/2014/main" id="{EF723EA1-214E-DBDE-E47C-7BEB15759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14285" y="0"/>
            <a:ext cx="29845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57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74720-92A1-4305-87A1-308F58CEB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37" y="334578"/>
            <a:ext cx="10464000" cy="989013"/>
          </a:xfrm>
        </p:spPr>
        <p:txBody>
          <a:bodyPr/>
          <a:lstStyle/>
          <a:p>
            <a:r>
              <a:rPr lang="fr-CH" dirty="0"/>
              <a:t>Das «Syndrome des Basses Richesses» (SBR) </a:t>
            </a:r>
            <a:br>
              <a:rPr lang="fr-CH" dirty="0"/>
            </a:br>
            <a:endParaRPr lang="fr-CH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A5FD97E-D310-4C72-8317-354BA105AD54}"/>
              </a:ext>
            </a:extLst>
          </p:cNvPr>
          <p:cNvSpPr txBox="1"/>
          <p:nvPr/>
        </p:nvSpPr>
        <p:spPr>
          <a:xfrm>
            <a:off x="5859077" y="3152089"/>
            <a:ext cx="489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i="1" dirty="0">
                <a:solidFill>
                  <a:srgbClr val="000000"/>
                </a:solidFill>
                <a:latin typeface="Arial"/>
                <a:ea typeface="+mn-ea"/>
              </a:rPr>
              <a:t>Candidatus </a:t>
            </a:r>
            <a:r>
              <a:rPr lang="fr-CH" sz="1800" dirty="0">
                <a:solidFill>
                  <a:srgbClr val="000000"/>
                </a:solidFill>
                <a:latin typeface="Arial"/>
                <a:ea typeface="+mn-ea"/>
              </a:rPr>
              <a:t>Arsenophonus </a:t>
            </a:r>
            <a:r>
              <a:rPr lang="fr-CH" sz="1800" dirty="0" err="1">
                <a:solidFill>
                  <a:srgbClr val="000000"/>
                </a:solidFill>
                <a:latin typeface="Arial"/>
                <a:ea typeface="+mn-ea"/>
              </a:rPr>
              <a:t>phytopathogenicus</a:t>
            </a:r>
            <a:endParaRPr lang="fr-CH" sz="1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B6DCA6-F391-402B-A147-D09ADE370DF2}"/>
              </a:ext>
            </a:extLst>
          </p:cNvPr>
          <p:cNvSpPr txBox="1"/>
          <p:nvPr/>
        </p:nvSpPr>
        <p:spPr>
          <a:xfrm>
            <a:off x="1053744" y="3336755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dirty="0" err="1">
                <a:solidFill>
                  <a:srgbClr val="000000"/>
                </a:solidFill>
                <a:latin typeface="Arial"/>
                <a:ea typeface="+mn-ea"/>
              </a:rPr>
              <a:t>Hauptüberträgerinsekt</a:t>
            </a:r>
            <a:r>
              <a:rPr lang="fr-CH" sz="1800" dirty="0">
                <a:solidFill>
                  <a:srgbClr val="000000"/>
                </a:solidFill>
                <a:latin typeface="Arial"/>
                <a:ea typeface="+mn-ea"/>
              </a:rPr>
              <a:t>: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fr-CH" sz="1800" dirty="0">
              <a:solidFill>
                <a:srgbClr val="000000"/>
              </a:solidFill>
              <a:latin typeface="Arial"/>
              <a:ea typeface="+mn-ea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i="1" dirty="0">
                <a:solidFill>
                  <a:srgbClr val="000000"/>
                </a:solidFill>
                <a:latin typeface="Arial"/>
                <a:ea typeface="+mn-ea"/>
              </a:rPr>
              <a:t>Pentastiridius </a:t>
            </a:r>
            <a:r>
              <a:rPr lang="fr-CH" sz="1800" i="1" dirty="0" err="1">
                <a:solidFill>
                  <a:srgbClr val="000000"/>
                </a:solidFill>
                <a:latin typeface="Arial"/>
                <a:ea typeface="+mn-ea"/>
              </a:rPr>
              <a:t>leporinus</a:t>
            </a:r>
            <a:endParaRPr lang="fr-CH" sz="1800" i="1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FF0710-DF09-408F-BEA9-251BF2154E0B}"/>
              </a:ext>
            </a:extLst>
          </p:cNvPr>
          <p:cNvSpPr txBox="1"/>
          <p:nvPr/>
        </p:nvSpPr>
        <p:spPr>
          <a:xfrm>
            <a:off x="5859077" y="4203051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i="1" dirty="0" err="1">
                <a:solidFill>
                  <a:srgbClr val="000000"/>
                </a:solidFill>
                <a:latin typeface="Arial"/>
                <a:ea typeface="+mn-ea"/>
              </a:rPr>
              <a:t>Candidatus</a:t>
            </a:r>
            <a:r>
              <a:rPr lang="fr-CH" sz="1800" i="1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CH" sz="1800" dirty="0" err="1">
                <a:solidFill>
                  <a:srgbClr val="000000"/>
                </a:solidFill>
                <a:latin typeface="Arial"/>
                <a:ea typeface="+mn-ea"/>
              </a:rPr>
              <a:t>Phytoplasma</a:t>
            </a:r>
            <a:r>
              <a:rPr lang="fr-CH" sz="1800" i="1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CH" sz="1800" dirty="0">
                <a:solidFill>
                  <a:srgbClr val="000000"/>
                </a:solidFill>
                <a:latin typeface="Arial"/>
                <a:ea typeface="+mn-ea"/>
              </a:rPr>
              <a:t>(</a:t>
            </a:r>
            <a:r>
              <a:rPr lang="fr-CH" sz="1800" dirty="0" err="1">
                <a:solidFill>
                  <a:srgbClr val="000000"/>
                </a:solidFill>
                <a:latin typeface="Arial"/>
                <a:ea typeface="+mn-ea"/>
              </a:rPr>
              <a:t>Stolbur</a:t>
            </a:r>
            <a:r>
              <a:rPr lang="fr-CH" sz="1800" dirty="0">
                <a:solidFill>
                  <a:srgbClr val="000000"/>
                </a:solidFill>
                <a:latin typeface="Arial"/>
                <a:ea typeface="+mn-ea"/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A135FC-597B-4308-94E1-672C4BB7092F}"/>
              </a:ext>
            </a:extLst>
          </p:cNvPr>
          <p:cNvSpPr txBox="1"/>
          <p:nvPr/>
        </p:nvSpPr>
        <p:spPr>
          <a:xfrm>
            <a:off x="7658858" y="4725835"/>
            <a:ext cx="385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CH" sz="1800" dirty="0">
                <a:solidFill>
                  <a:srgbClr val="000000"/>
                </a:solidFill>
                <a:latin typeface="Arial"/>
                <a:ea typeface="+mn-ea"/>
              </a:rPr>
              <a:t>Nicht festgestellt in Versuchen 2025</a:t>
            </a:r>
            <a:endParaRPr lang="fr-CH" sz="1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D4718B-FD08-3EB6-D8E7-2D36B54A9991}"/>
              </a:ext>
            </a:extLst>
          </p:cNvPr>
          <p:cNvSpPr txBox="1"/>
          <p:nvPr/>
        </p:nvSpPr>
        <p:spPr>
          <a:xfrm>
            <a:off x="1165504" y="1494431"/>
            <a:ext cx="10686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CH" dirty="0">
                <a:solidFill>
                  <a:srgbClr val="000000"/>
                </a:solidFill>
                <a:latin typeface="Arial"/>
                <a:ea typeface="+mn-ea"/>
              </a:rPr>
              <a:t>Es wurde in der Schweiz zum ersten Mal im Jahr 2023 auf Kartoffeln entdeckt</a:t>
            </a:r>
            <a:endParaRPr lang="fr-CH" dirty="0">
              <a:solidFill>
                <a:srgbClr val="000000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7525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7A043669-9201-407A-82F2-3A3C007C6549}"/>
              </a:ext>
            </a:extLst>
          </p:cNvPr>
          <p:cNvSpPr txBox="1">
            <a:spLocks/>
          </p:cNvSpPr>
          <p:nvPr/>
        </p:nvSpPr>
        <p:spPr bwMode="auto">
          <a:xfrm>
            <a:off x="1846393" y="378537"/>
            <a:ext cx="9948333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fr-CH" kern="0" dirty="0" err="1">
                <a:solidFill>
                  <a:srgbClr val="000000"/>
                </a:solidFill>
                <a:latin typeface="Arial"/>
              </a:rPr>
              <a:t>Versuchsstandorte</a:t>
            </a:r>
            <a:r>
              <a:rPr lang="fr-CH" kern="0" dirty="0">
                <a:solidFill>
                  <a:srgbClr val="000000"/>
                </a:solidFill>
                <a:latin typeface="Arial"/>
              </a:rPr>
              <a:t>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442536-2798-430E-BA63-A1AE4FDF3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7"/>
          <a:stretch/>
        </p:blipFill>
        <p:spPr>
          <a:xfrm>
            <a:off x="3224222" y="1680809"/>
            <a:ext cx="5188146" cy="36861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19E3205-772D-48B9-B4F7-8CABAD52B016}"/>
              </a:ext>
            </a:extLst>
          </p:cNvPr>
          <p:cNvSpPr txBox="1"/>
          <p:nvPr/>
        </p:nvSpPr>
        <p:spPr>
          <a:xfrm>
            <a:off x="4813795" y="136754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dirty="0" err="1">
                <a:solidFill>
                  <a:srgbClr val="000000"/>
                </a:solidFill>
                <a:latin typeface="Arial"/>
                <a:ea typeface="+mn-ea"/>
              </a:rPr>
              <a:t>Ruppoldsried</a:t>
            </a:r>
            <a:endParaRPr lang="fr-CH" sz="1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456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420764D-A2EF-4A81-9417-EA1E49965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7"/>
          <a:stretch/>
        </p:blipFill>
        <p:spPr>
          <a:xfrm>
            <a:off x="9876693" y="486977"/>
            <a:ext cx="2135891" cy="15175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5F4AF4D-E0E7-4F62-8E71-09E0890B86F9}"/>
              </a:ext>
            </a:extLst>
          </p:cNvPr>
          <p:cNvSpPr txBox="1"/>
          <p:nvPr/>
        </p:nvSpPr>
        <p:spPr>
          <a:xfrm>
            <a:off x="10443843" y="256741"/>
            <a:ext cx="1146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err="1">
                <a:solidFill>
                  <a:srgbClr val="000000"/>
                </a:solidFill>
                <a:latin typeface="Arial"/>
                <a:ea typeface="+mn-ea"/>
              </a:rPr>
              <a:t>Ruppoldsried</a:t>
            </a:r>
            <a:endParaRPr lang="fr-CH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702E13D-9F79-4BB9-B9BF-C21A7BDE1BBE}"/>
              </a:ext>
            </a:extLst>
          </p:cNvPr>
          <p:cNvGrpSpPr/>
          <p:nvPr/>
        </p:nvGrpSpPr>
        <p:grpSpPr>
          <a:xfrm>
            <a:off x="656687" y="1490782"/>
            <a:ext cx="10212311" cy="1321736"/>
            <a:chOff x="815782" y="1421029"/>
            <a:chExt cx="10212311" cy="1321736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45E3B59-69B1-4221-AD02-ECC4281E7C65}"/>
                </a:ext>
              </a:extLst>
            </p:cNvPr>
            <p:cNvSpPr txBox="1"/>
            <p:nvPr/>
          </p:nvSpPr>
          <p:spPr>
            <a:xfrm>
              <a:off x="815782" y="1421029"/>
              <a:ext cx="2685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Büetigen </a:t>
              </a:r>
              <a:r>
                <a:rPr lang="fr-CH" sz="1800" b="1" dirty="0">
                  <a:solidFill>
                    <a:srgbClr val="000000"/>
                  </a:solidFill>
                  <a:latin typeface="Arial"/>
                  <a:ea typeface="+mn-ea"/>
                </a:rPr>
                <a:t>&amp; </a:t>
              </a: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Kernenried</a:t>
              </a:r>
              <a:endParaRPr lang="fr-CH" sz="1800" b="1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2396EB0-987B-4494-B142-026A315D839E}"/>
                </a:ext>
              </a:extLst>
            </p:cNvPr>
            <p:cNvSpPr txBox="1"/>
            <p:nvPr/>
          </p:nvSpPr>
          <p:spPr>
            <a:xfrm>
              <a:off x="4658919" y="1430916"/>
              <a:ext cx="2762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Bargen </a:t>
              </a:r>
              <a:r>
                <a:rPr lang="fr-CH" sz="1800" b="1" dirty="0">
                  <a:solidFill>
                    <a:srgbClr val="000000"/>
                  </a:solidFill>
                  <a:latin typeface="Arial"/>
                  <a:ea typeface="+mn-ea"/>
                </a:rPr>
                <a:t>&amp; </a:t>
              </a: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Ruppoldsried</a:t>
              </a:r>
              <a:endParaRPr lang="fr-CH" sz="1800" b="1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83DBD92-5DE0-436E-8FCE-520EDF439974}"/>
                </a:ext>
              </a:extLst>
            </p:cNvPr>
            <p:cNvSpPr txBox="1"/>
            <p:nvPr/>
          </p:nvSpPr>
          <p:spPr>
            <a:xfrm>
              <a:off x="815782" y="1787234"/>
              <a:ext cx="34031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hangingPunct="0"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Hauptversuche: mit oder ohne Netz + Klebefallen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EAB1316-16E1-41A7-B610-6DEF8BB6770D}"/>
                </a:ext>
              </a:extLst>
            </p:cNvPr>
            <p:cNvSpPr txBox="1"/>
            <p:nvPr/>
          </p:nvSpPr>
          <p:spPr>
            <a:xfrm>
              <a:off x="4658919" y="1787234"/>
              <a:ext cx="636917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hangingPunct="0"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Sortenversuch: 32 Sorten (2 x 25 Knollen/Sorte)</a:t>
              </a:r>
            </a:p>
            <a:p>
              <a:pPr defTabSz="914400" eaLnBrk="0" hangingPunct="0"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Sorten für Chips und Pommes frites </a:t>
              </a:r>
            </a:p>
            <a:p>
              <a:pPr marL="742950" lvl="1" indent="-285750" defTabSz="914400" eaLnBrk="0" hangingPunct="0">
                <a:buFont typeface="Wingdings" panose="05000000000000000000" pitchFamily="2" charset="2"/>
                <a:buChar char="Ø"/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Neu in die offizielle Liste aufgenommene Sorten </a:t>
              </a:r>
            </a:p>
            <a:p>
              <a:pPr marL="742950" lvl="1" indent="-285750" defTabSz="914400" eaLnBrk="0" hangingPunct="0">
                <a:buFont typeface="Wingdings" panose="05000000000000000000" pitchFamily="2" charset="2"/>
                <a:buChar char="Ø"/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Sorten in Vorversuchen (nach 1 oder 2 Jahren)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EB8766F-3B9A-4E8C-A5F9-201197ECB089}"/>
                </a:ext>
              </a:extLst>
            </p:cNvPr>
            <p:cNvSpPr txBox="1"/>
            <p:nvPr/>
          </p:nvSpPr>
          <p:spPr>
            <a:xfrm>
              <a:off x="1269740" y="2219545"/>
              <a:ext cx="13916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Napoleon</a:t>
              </a:r>
            </a:p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Punchy</a:t>
              </a:r>
              <a:endParaRPr lang="de-DE" sz="14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09ACD21-4C1B-4A53-B286-70E54631FD15}"/>
                </a:ext>
              </a:extLst>
            </p:cNvPr>
            <p:cNvSpPr txBox="1"/>
            <p:nvPr/>
          </p:nvSpPr>
          <p:spPr>
            <a:xfrm>
              <a:off x="2696785" y="2219545"/>
              <a:ext cx="13916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Astra</a:t>
              </a:r>
            </a:p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SHC-1010</a:t>
              </a:r>
              <a:endParaRPr lang="fr-CH" sz="14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661E04C-33F4-44A8-9E17-5D698AD0D585}"/>
              </a:ext>
            </a:extLst>
          </p:cNvPr>
          <p:cNvGrpSpPr>
            <a:grpSpLocks noChangeAspect="1"/>
          </p:cNvGrpSpPr>
          <p:nvPr/>
        </p:nvGrpSpPr>
        <p:grpSpPr>
          <a:xfrm>
            <a:off x="5285312" y="3523338"/>
            <a:ext cx="6551359" cy="2474107"/>
            <a:chOff x="1905001" y="2973137"/>
            <a:chExt cx="10286999" cy="3884863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45397EA5-BB4C-46BD-B7BE-06CA32F43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1" y="2973137"/>
              <a:ext cx="5827294" cy="388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C079869-DD7C-4811-BC70-FDB0C3A92F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47" r="9829" b="18621"/>
            <a:stretch>
              <a:fillRect/>
            </a:stretch>
          </p:blipFill>
          <p:spPr bwMode="auto">
            <a:xfrm>
              <a:off x="7732294" y="2973137"/>
              <a:ext cx="4459706" cy="388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415228F-494C-0FF1-5284-B9F0495CAC75}"/>
              </a:ext>
            </a:extLst>
          </p:cNvPr>
          <p:cNvSpPr txBox="1">
            <a:spLocks/>
          </p:cNvSpPr>
          <p:nvPr/>
        </p:nvSpPr>
        <p:spPr bwMode="auto">
          <a:xfrm>
            <a:off x="1846393" y="378537"/>
            <a:ext cx="9948333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fr-CH" kern="0" dirty="0" err="1">
                <a:solidFill>
                  <a:srgbClr val="000000"/>
                </a:solidFill>
                <a:latin typeface="Arial"/>
              </a:rPr>
              <a:t>Versuchsstandorte</a:t>
            </a:r>
            <a:r>
              <a:rPr lang="fr-CH" kern="0" dirty="0">
                <a:solidFill>
                  <a:srgbClr val="000000"/>
                </a:solidFill>
                <a:latin typeface="Arial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930283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D5CD768D-A853-44C0-9365-1986AA1DB226}"/>
              </a:ext>
            </a:extLst>
          </p:cNvPr>
          <p:cNvSpPr txBox="1"/>
          <p:nvPr/>
        </p:nvSpPr>
        <p:spPr>
          <a:xfrm>
            <a:off x="2032451" y="5064944"/>
            <a:ext cx="33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1600" dirty="0">
                <a:solidFill>
                  <a:srgbClr val="000000"/>
                </a:solidFill>
                <a:latin typeface="Arial"/>
                <a:ea typeface="+mn-ea"/>
              </a:rPr>
              <a:t>Test der </a:t>
            </a:r>
            <a:r>
              <a:rPr lang="fr-CH" sz="1600" dirty="0" err="1">
                <a:solidFill>
                  <a:srgbClr val="000000"/>
                </a:solidFill>
                <a:latin typeface="Arial"/>
                <a:ea typeface="+mn-ea"/>
              </a:rPr>
              <a:t>Sortenempfindlichkeit</a:t>
            </a:r>
            <a:endParaRPr lang="fr-CH" sz="1600" dirty="0">
              <a:solidFill>
                <a:srgbClr val="000000"/>
              </a:solidFill>
              <a:latin typeface="Arial"/>
              <a:ea typeface="+mn-ea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1600" dirty="0" err="1">
                <a:solidFill>
                  <a:srgbClr val="000000"/>
                </a:solidFill>
                <a:latin typeface="Arial"/>
                <a:ea typeface="+mn-ea"/>
              </a:rPr>
              <a:t>Insektenüberwachung</a:t>
            </a:r>
            <a:endParaRPr lang="fr-CH" sz="16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pic>
        <p:nvPicPr>
          <p:cNvPr id="16" name="Picture 2" descr="Agronomie, Vertiefung Pferdewissenschaften : Hochschule für Agrar-, Forst-  und Lebensmittelwissenschaften HAFL, Zollikofen">
            <a:extLst>
              <a:ext uri="{FF2B5EF4-FFF2-40B4-BE49-F238E27FC236}">
                <a16:creationId xmlns:a16="http://schemas.microsoft.com/office/drawing/2014/main" id="{75F25ADC-C072-41B9-A463-195BCE40B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138" y="3746388"/>
            <a:ext cx="1187200" cy="70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B38EFE1-A4A0-4ECD-B788-00311D80BA02}"/>
              </a:ext>
            </a:extLst>
          </p:cNvPr>
          <p:cNvSpPr txBox="1"/>
          <p:nvPr/>
        </p:nvSpPr>
        <p:spPr>
          <a:xfrm>
            <a:off x="2032451" y="3755471"/>
            <a:ext cx="3588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de-CH" dirty="0">
                <a:solidFill>
                  <a:srgbClr val="000000"/>
                </a:solidFill>
                <a:latin typeface="Arial"/>
                <a:ea typeface="+mn-ea"/>
              </a:rPr>
              <a:t>Vergleich der Auswirkungen der Infektion mit und ohne Netz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dirty="0" err="1">
                <a:solidFill>
                  <a:srgbClr val="000000"/>
                </a:solidFill>
                <a:latin typeface="Arial"/>
                <a:ea typeface="+mn-ea"/>
              </a:rPr>
              <a:t>Insektenüberwachung</a:t>
            </a:r>
            <a:endParaRPr lang="fr-CH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89241DD-23F3-4281-9C4C-BE4257F3A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76" y="5122184"/>
            <a:ext cx="1391630" cy="41572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62A8140-CBD8-4ECD-B087-D9BF06E107A9}"/>
              </a:ext>
            </a:extLst>
          </p:cNvPr>
          <p:cNvGrpSpPr>
            <a:grpSpLocks noChangeAspect="1"/>
          </p:cNvGrpSpPr>
          <p:nvPr/>
        </p:nvGrpSpPr>
        <p:grpSpPr>
          <a:xfrm>
            <a:off x="5285312" y="3523338"/>
            <a:ext cx="6551359" cy="2474107"/>
            <a:chOff x="1905001" y="2973137"/>
            <a:chExt cx="10286999" cy="3884863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007CDB2F-42AF-4DA2-A4BB-4C5516F12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1" y="2973137"/>
              <a:ext cx="5827294" cy="388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97FEDA7F-78D8-4278-B6A5-0EDE858056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47" r="9829" b="18621"/>
            <a:stretch>
              <a:fillRect/>
            </a:stretch>
          </p:blipFill>
          <p:spPr bwMode="auto">
            <a:xfrm>
              <a:off x="7732294" y="2973137"/>
              <a:ext cx="4459706" cy="388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C6C7AD68-F826-495E-BE49-D3F599027D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77"/>
          <a:stretch/>
        </p:blipFill>
        <p:spPr>
          <a:xfrm>
            <a:off x="9876693" y="486977"/>
            <a:ext cx="2135891" cy="151755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CEA49EE-2EC6-4742-968E-3785EDD3CFF2}"/>
              </a:ext>
            </a:extLst>
          </p:cNvPr>
          <p:cNvSpPr txBox="1"/>
          <p:nvPr/>
        </p:nvSpPr>
        <p:spPr>
          <a:xfrm>
            <a:off x="10443843" y="256741"/>
            <a:ext cx="1146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err="1">
                <a:solidFill>
                  <a:srgbClr val="000000"/>
                </a:solidFill>
                <a:latin typeface="Arial"/>
                <a:ea typeface="+mn-ea"/>
              </a:rPr>
              <a:t>Ruppoldsried</a:t>
            </a:r>
            <a:endParaRPr lang="fr-CH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66B3FD-3DE4-189A-CE08-1EC803BD42A3}"/>
              </a:ext>
            </a:extLst>
          </p:cNvPr>
          <p:cNvSpPr txBox="1">
            <a:spLocks/>
          </p:cNvSpPr>
          <p:nvPr/>
        </p:nvSpPr>
        <p:spPr bwMode="auto">
          <a:xfrm>
            <a:off x="1846393" y="378537"/>
            <a:ext cx="9948333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fr-CH" kern="0" dirty="0" err="1">
                <a:solidFill>
                  <a:srgbClr val="000000"/>
                </a:solidFill>
                <a:latin typeface="Arial"/>
              </a:rPr>
              <a:t>Versuchsstandorte</a:t>
            </a:r>
            <a:r>
              <a:rPr lang="fr-CH" kern="0" dirty="0">
                <a:solidFill>
                  <a:srgbClr val="000000"/>
                </a:solidFill>
                <a:latin typeface="Arial"/>
              </a:rPr>
              <a:t> 2025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56D9A8B-0EA7-EB67-A9F0-9F1DD8D97230}"/>
              </a:ext>
            </a:extLst>
          </p:cNvPr>
          <p:cNvGrpSpPr/>
          <p:nvPr/>
        </p:nvGrpSpPr>
        <p:grpSpPr>
          <a:xfrm>
            <a:off x="656687" y="1490782"/>
            <a:ext cx="10212311" cy="1321736"/>
            <a:chOff x="815782" y="1421029"/>
            <a:chExt cx="10212311" cy="132173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AFB3ACC3-9F7C-BE96-E40E-6EC3580F44A9}"/>
                </a:ext>
              </a:extLst>
            </p:cNvPr>
            <p:cNvSpPr txBox="1"/>
            <p:nvPr/>
          </p:nvSpPr>
          <p:spPr>
            <a:xfrm>
              <a:off x="815782" y="1421029"/>
              <a:ext cx="2685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Büetigen </a:t>
              </a:r>
              <a:r>
                <a:rPr lang="fr-CH" sz="1800" b="1" dirty="0">
                  <a:solidFill>
                    <a:srgbClr val="000000"/>
                  </a:solidFill>
                  <a:latin typeface="Arial"/>
                  <a:ea typeface="+mn-ea"/>
                </a:rPr>
                <a:t>&amp; </a:t>
              </a: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Kernenried</a:t>
              </a:r>
              <a:endParaRPr lang="fr-CH" sz="1800" b="1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E58E6B2-E46F-1155-FB9D-EB004AC38075}"/>
                </a:ext>
              </a:extLst>
            </p:cNvPr>
            <p:cNvSpPr txBox="1"/>
            <p:nvPr/>
          </p:nvSpPr>
          <p:spPr>
            <a:xfrm>
              <a:off x="4658919" y="1430916"/>
              <a:ext cx="2762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Bargen </a:t>
              </a:r>
              <a:r>
                <a:rPr lang="fr-CH" sz="1800" b="1" dirty="0">
                  <a:solidFill>
                    <a:srgbClr val="000000"/>
                  </a:solidFill>
                  <a:latin typeface="Arial"/>
                  <a:ea typeface="+mn-ea"/>
                </a:rPr>
                <a:t>&amp; </a:t>
              </a: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Ruppoldsried</a:t>
              </a:r>
              <a:endParaRPr lang="fr-CH" sz="1800" b="1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6D6864E-6C4A-186E-FEC0-8A6443FA5453}"/>
                </a:ext>
              </a:extLst>
            </p:cNvPr>
            <p:cNvSpPr txBox="1"/>
            <p:nvPr/>
          </p:nvSpPr>
          <p:spPr>
            <a:xfrm>
              <a:off x="815782" y="1787234"/>
              <a:ext cx="34031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hangingPunct="0"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Hauptversuche: mit oder ohne Netz + Klebefallen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60B9CDE-B7DA-858B-52BE-52E88648908C}"/>
                </a:ext>
              </a:extLst>
            </p:cNvPr>
            <p:cNvSpPr txBox="1"/>
            <p:nvPr/>
          </p:nvSpPr>
          <p:spPr>
            <a:xfrm>
              <a:off x="4658919" y="1787234"/>
              <a:ext cx="636917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hangingPunct="0"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Sortenversuch: 32 Sorten (2 x 25 Knollen/Sorte)</a:t>
              </a:r>
            </a:p>
            <a:p>
              <a:pPr defTabSz="914400" eaLnBrk="0" hangingPunct="0"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Sorten für Chips und Pommes frites </a:t>
              </a:r>
            </a:p>
            <a:p>
              <a:pPr marL="742950" lvl="1" indent="-285750" defTabSz="914400" eaLnBrk="0" hangingPunct="0">
                <a:buFont typeface="Wingdings" panose="05000000000000000000" pitchFamily="2" charset="2"/>
                <a:buChar char="Ø"/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Neu in die offizielle Liste aufgenommene Sorten </a:t>
              </a:r>
            </a:p>
            <a:p>
              <a:pPr marL="742950" lvl="1" indent="-285750" defTabSz="914400" eaLnBrk="0" hangingPunct="0">
                <a:buFont typeface="Wingdings" panose="05000000000000000000" pitchFamily="2" charset="2"/>
                <a:buChar char="Ø"/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Sorten in Vorversuchen (nach 1 oder 2 Jahren)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223265F-4E8E-3644-B29B-641A547420BF}"/>
                </a:ext>
              </a:extLst>
            </p:cNvPr>
            <p:cNvSpPr txBox="1"/>
            <p:nvPr/>
          </p:nvSpPr>
          <p:spPr>
            <a:xfrm>
              <a:off x="1269740" y="2219545"/>
              <a:ext cx="13916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Napoleon</a:t>
              </a:r>
            </a:p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Punchy</a:t>
              </a:r>
              <a:endParaRPr lang="de-DE" sz="14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833609C-7968-6BC6-528B-E98A69DE6933}"/>
                </a:ext>
              </a:extLst>
            </p:cNvPr>
            <p:cNvSpPr txBox="1"/>
            <p:nvPr/>
          </p:nvSpPr>
          <p:spPr>
            <a:xfrm>
              <a:off x="2696785" y="2219545"/>
              <a:ext cx="13916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Astra</a:t>
              </a:r>
            </a:p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SHC-1010</a:t>
              </a:r>
              <a:endParaRPr lang="fr-CH" sz="14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426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989241DD-23F3-4281-9C4C-BE4257F3A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03" y="4312807"/>
            <a:ext cx="1391630" cy="41572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75E0468-E4FC-4CCE-AC5C-222F1EA57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77"/>
          <a:stretch/>
        </p:blipFill>
        <p:spPr>
          <a:xfrm>
            <a:off x="9876693" y="486977"/>
            <a:ext cx="2135891" cy="151755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B41D78E-09E2-48AC-9510-78FF3523F553}"/>
              </a:ext>
            </a:extLst>
          </p:cNvPr>
          <p:cNvSpPr txBox="1"/>
          <p:nvPr/>
        </p:nvSpPr>
        <p:spPr>
          <a:xfrm>
            <a:off x="10443843" y="256741"/>
            <a:ext cx="1146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err="1">
                <a:solidFill>
                  <a:srgbClr val="000000"/>
                </a:solidFill>
                <a:latin typeface="Arial"/>
                <a:ea typeface="+mn-ea"/>
              </a:rPr>
              <a:t>Ruppoldsried</a:t>
            </a:r>
            <a:endParaRPr lang="fr-CH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A9870A4-5F4A-A7C7-EB6A-342A0E1988BC}"/>
              </a:ext>
            </a:extLst>
          </p:cNvPr>
          <p:cNvSpPr txBox="1">
            <a:spLocks/>
          </p:cNvSpPr>
          <p:nvPr/>
        </p:nvSpPr>
        <p:spPr bwMode="auto">
          <a:xfrm>
            <a:off x="1846393" y="378537"/>
            <a:ext cx="9948333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fr-CH" kern="0" dirty="0" err="1">
                <a:solidFill>
                  <a:srgbClr val="000000"/>
                </a:solidFill>
                <a:latin typeface="Arial"/>
              </a:rPr>
              <a:t>Versuchsstandorte</a:t>
            </a:r>
            <a:r>
              <a:rPr lang="fr-CH" kern="0" dirty="0">
                <a:solidFill>
                  <a:srgbClr val="000000"/>
                </a:solidFill>
                <a:latin typeface="Arial"/>
              </a:rPr>
              <a:t> 2025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043AD70-D970-D3F9-A9D4-679185CCAF34}"/>
              </a:ext>
            </a:extLst>
          </p:cNvPr>
          <p:cNvGrpSpPr/>
          <p:nvPr/>
        </p:nvGrpSpPr>
        <p:grpSpPr>
          <a:xfrm>
            <a:off x="656687" y="1490782"/>
            <a:ext cx="10212311" cy="1321736"/>
            <a:chOff x="815782" y="1421029"/>
            <a:chExt cx="10212311" cy="1321736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09B49B3-E3D8-15AC-7E5D-C821FA4E5D47}"/>
                </a:ext>
              </a:extLst>
            </p:cNvPr>
            <p:cNvSpPr txBox="1"/>
            <p:nvPr/>
          </p:nvSpPr>
          <p:spPr>
            <a:xfrm>
              <a:off x="815782" y="1421029"/>
              <a:ext cx="2685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Büetigen </a:t>
              </a:r>
              <a:r>
                <a:rPr lang="fr-CH" sz="1800" b="1" dirty="0">
                  <a:solidFill>
                    <a:srgbClr val="000000"/>
                  </a:solidFill>
                  <a:latin typeface="Arial"/>
                  <a:ea typeface="+mn-ea"/>
                </a:rPr>
                <a:t>&amp; </a:t>
              </a: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Kernenried</a:t>
              </a:r>
              <a:endParaRPr lang="fr-CH" sz="1800" b="1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7456CEF-422C-082A-54C2-B609499511B1}"/>
                </a:ext>
              </a:extLst>
            </p:cNvPr>
            <p:cNvSpPr txBox="1"/>
            <p:nvPr/>
          </p:nvSpPr>
          <p:spPr>
            <a:xfrm>
              <a:off x="4658919" y="1430916"/>
              <a:ext cx="2762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Bargen </a:t>
              </a:r>
              <a:r>
                <a:rPr lang="fr-CH" sz="1800" b="1" dirty="0">
                  <a:solidFill>
                    <a:srgbClr val="000000"/>
                  </a:solidFill>
                  <a:latin typeface="Arial"/>
                  <a:ea typeface="+mn-ea"/>
                </a:rPr>
                <a:t>&amp; </a:t>
              </a:r>
              <a:r>
                <a:rPr lang="fr-CH" sz="1800" b="1" dirty="0" err="1">
                  <a:solidFill>
                    <a:srgbClr val="000000"/>
                  </a:solidFill>
                  <a:latin typeface="Arial"/>
                  <a:ea typeface="+mn-ea"/>
                </a:rPr>
                <a:t>Ruppoldsried</a:t>
              </a:r>
              <a:endParaRPr lang="fr-CH" sz="1800" b="1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31F6F30-13F3-D2C6-ED43-FC3876CB5277}"/>
                </a:ext>
              </a:extLst>
            </p:cNvPr>
            <p:cNvSpPr txBox="1"/>
            <p:nvPr/>
          </p:nvSpPr>
          <p:spPr>
            <a:xfrm>
              <a:off x="815782" y="1787234"/>
              <a:ext cx="34031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hangingPunct="0"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Hauptversuche: mit oder ohne Netz + Klebefallen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2AF25E3-310A-9616-00A1-1CDD6DEDF230}"/>
                </a:ext>
              </a:extLst>
            </p:cNvPr>
            <p:cNvSpPr txBox="1"/>
            <p:nvPr/>
          </p:nvSpPr>
          <p:spPr>
            <a:xfrm>
              <a:off x="4658919" y="1787234"/>
              <a:ext cx="636917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hangingPunct="0"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Sortenversuch: 32 Sorten (2 x 25 Knollen/Sorte)</a:t>
              </a:r>
            </a:p>
            <a:p>
              <a:pPr defTabSz="914400" eaLnBrk="0" hangingPunct="0"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Sorten für Chips und Pommes frites </a:t>
              </a:r>
            </a:p>
            <a:p>
              <a:pPr marL="742950" lvl="1" indent="-285750" defTabSz="914400" eaLnBrk="0" hangingPunct="0">
                <a:buFont typeface="Wingdings" panose="05000000000000000000" pitchFamily="2" charset="2"/>
                <a:buChar char="Ø"/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Neu in die offizielle Liste aufgenommene Sorten </a:t>
              </a:r>
            </a:p>
            <a:p>
              <a:pPr marL="742950" lvl="1" indent="-285750" defTabSz="914400" eaLnBrk="0" hangingPunct="0">
                <a:buFont typeface="Wingdings" panose="05000000000000000000" pitchFamily="2" charset="2"/>
                <a:buChar char="Ø"/>
                <a:defRPr/>
              </a:pPr>
              <a:r>
                <a:rPr lang="de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Sorten in Vorversuchen (nach 1 oder 2 Jahren)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2D2925E-21BC-8FE2-FC14-C22DBDAE1EB9}"/>
                </a:ext>
              </a:extLst>
            </p:cNvPr>
            <p:cNvSpPr txBox="1"/>
            <p:nvPr/>
          </p:nvSpPr>
          <p:spPr>
            <a:xfrm>
              <a:off x="1269740" y="2219545"/>
              <a:ext cx="13916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Napoleon</a:t>
              </a:r>
            </a:p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Punchy</a:t>
              </a:r>
              <a:endParaRPr lang="de-DE" sz="14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573C24D-BAF5-82FA-B04D-82B77FAD7C32}"/>
                </a:ext>
              </a:extLst>
            </p:cNvPr>
            <p:cNvSpPr txBox="1"/>
            <p:nvPr/>
          </p:nvSpPr>
          <p:spPr>
            <a:xfrm>
              <a:off x="2696785" y="2219545"/>
              <a:ext cx="13916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Astra</a:t>
              </a:r>
            </a:p>
            <a:p>
              <a:pPr marL="285750" indent="-285750" defTabSz="914400" eaLnBrk="0" hangingPunct="0">
                <a:buFont typeface="Wingdings" panose="05000000000000000000" pitchFamily="2" charset="2"/>
                <a:buChar char="§"/>
              </a:pPr>
              <a:r>
                <a:rPr lang="de-DE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SHC-1010</a:t>
              </a:r>
              <a:endParaRPr lang="fr-CH" sz="14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67E537A6-67C6-925B-0750-D1A0D883294C}"/>
              </a:ext>
            </a:extLst>
          </p:cNvPr>
          <p:cNvSpPr txBox="1"/>
          <p:nvPr/>
        </p:nvSpPr>
        <p:spPr>
          <a:xfrm>
            <a:off x="2358254" y="4221368"/>
            <a:ext cx="33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1600" dirty="0">
                <a:solidFill>
                  <a:srgbClr val="000000"/>
                </a:solidFill>
                <a:latin typeface="Arial"/>
                <a:ea typeface="+mn-ea"/>
              </a:rPr>
              <a:t>Test der </a:t>
            </a:r>
            <a:r>
              <a:rPr lang="fr-CH" sz="1600" dirty="0" err="1">
                <a:solidFill>
                  <a:srgbClr val="000000"/>
                </a:solidFill>
                <a:latin typeface="Arial"/>
                <a:ea typeface="+mn-ea"/>
              </a:rPr>
              <a:t>Sortenempfindlichkeit</a:t>
            </a:r>
            <a:endParaRPr lang="fr-CH" sz="1600" dirty="0">
              <a:solidFill>
                <a:srgbClr val="000000"/>
              </a:solidFill>
              <a:latin typeface="Arial"/>
              <a:ea typeface="+mn-ea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1600" dirty="0" err="1">
                <a:solidFill>
                  <a:srgbClr val="000000"/>
                </a:solidFill>
                <a:latin typeface="Arial"/>
                <a:ea typeface="+mn-ea"/>
              </a:rPr>
              <a:t>Insektenüberwachung</a:t>
            </a:r>
            <a:endParaRPr lang="fr-CH" sz="16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6F85D74-C22F-5C8B-DC93-2DBC9258DF8C}"/>
              </a:ext>
            </a:extLst>
          </p:cNvPr>
          <p:cNvGrpSpPr/>
          <p:nvPr/>
        </p:nvGrpSpPr>
        <p:grpSpPr>
          <a:xfrm>
            <a:off x="5859352" y="3472888"/>
            <a:ext cx="5658280" cy="2532910"/>
            <a:chOff x="4819042" y="3034255"/>
            <a:chExt cx="6155037" cy="252512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1F6269A4-B28A-767A-F8FC-D65832C60AA1}"/>
                </a:ext>
              </a:extLst>
            </p:cNvPr>
            <p:cNvSpPr/>
            <p:nvPr/>
          </p:nvSpPr>
          <p:spPr bwMode="auto">
            <a:xfrm>
              <a:off x="4819042" y="3034255"/>
              <a:ext cx="5887624" cy="2503559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hangingPunct="0"/>
              <a:endParaRPr lang="fr-CH" sz="140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0619BC6-B7EE-5B46-8F20-0B654BA160D0}"/>
                </a:ext>
              </a:extLst>
            </p:cNvPr>
            <p:cNvSpPr txBox="1"/>
            <p:nvPr/>
          </p:nvSpPr>
          <p:spPr>
            <a:xfrm>
              <a:off x="4965902" y="3258151"/>
              <a:ext cx="6008177" cy="2301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6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Probenahme und Analysen</a:t>
              </a:r>
            </a:p>
            <a:p>
              <a:pPr marL="449263" lvl="1" indent="-285750" defTabSz="91440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fr-CH" sz="16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Überwachung des Insektenflugs</a:t>
              </a:r>
            </a:p>
            <a:p>
              <a:pPr marL="449263" lvl="1" indent="-285750" defTabSz="91440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fr-CH" sz="16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840 einzeln entnommene Knollen</a:t>
              </a:r>
            </a:p>
            <a:p>
              <a:pPr marL="449263" lvl="1" indent="-285750" defTabSz="91440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fr-CH" sz="16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Einzelanalysen mittels </a:t>
              </a:r>
              <a:r>
                <a:rPr lang="fr-CH" sz="1600" kern="1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qPCR</a:t>
              </a:r>
              <a:r>
                <a:rPr lang="fr-CH" sz="16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:</a:t>
              </a:r>
            </a:p>
            <a:p>
              <a:pPr marL="1363663" lvl="3" indent="-285750" defTabSz="9144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fr-CH" sz="16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Arsenophonus</a:t>
              </a:r>
            </a:p>
            <a:p>
              <a:pPr marL="1363663" lvl="3" indent="-285750" defTabSz="9144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fr-CH" sz="1600" kern="1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Stolbur</a:t>
              </a:r>
              <a:endParaRPr lang="fr-CH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1363663" lvl="3" indent="-285750" defTabSz="9144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fr-CH" sz="16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Kontrollen (insgesamt = 2.520 </a:t>
              </a:r>
              <a:r>
                <a:rPr lang="fr-CH" sz="1600" kern="1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qPCR-Reaktionen</a:t>
              </a:r>
              <a:r>
                <a:rPr lang="fr-CH" sz="16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)</a:t>
              </a:r>
            </a:p>
            <a:p>
              <a:pPr marL="449263" lvl="1" indent="-285750" defTabSz="91440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fr-CH" sz="16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1 Chip pro Knolle analysiert</a:t>
              </a:r>
              <a:endParaRPr lang="fr-CH" sz="160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745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7513FEC8-F0D2-225F-86B5-1700E1A4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96" y="1391178"/>
            <a:ext cx="5033930" cy="282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0E9987F8-20F2-4760-BF84-A53A32862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77"/>
          <a:stretch/>
        </p:blipFill>
        <p:spPr>
          <a:xfrm>
            <a:off x="9876693" y="486977"/>
            <a:ext cx="2135891" cy="1517554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0A3E81D8-12E2-4FB4-885F-B899CB899E93}"/>
              </a:ext>
            </a:extLst>
          </p:cNvPr>
          <p:cNvSpPr txBox="1"/>
          <p:nvPr/>
        </p:nvSpPr>
        <p:spPr>
          <a:xfrm>
            <a:off x="10443843" y="256741"/>
            <a:ext cx="1146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err="1">
                <a:solidFill>
                  <a:srgbClr val="000000"/>
                </a:solidFill>
                <a:latin typeface="Arial"/>
                <a:ea typeface="+mn-ea"/>
              </a:rPr>
              <a:t>Ruppoldsried</a:t>
            </a:r>
            <a:endParaRPr lang="fr-CH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404F49-FA60-0974-F30D-1C75F6B4B19F}"/>
              </a:ext>
            </a:extLst>
          </p:cNvPr>
          <p:cNvSpPr txBox="1">
            <a:spLocks/>
          </p:cNvSpPr>
          <p:nvPr/>
        </p:nvSpPr>
        <p:spPr bwMode="auto">
          <a:xfrm>
            <a:off x="1846393" y="378537"/>
            <a:ext cx="9948333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fr-CH" kern="0" dirty="0" err="1">
                <a:solidFill>
                  <a:srgbClr val="000000"/>
                </a:solidFill>
                <a:latin typeface="Arial"/>
              </a:rPr>
              <a:t>Versuchsstandorte</a:t>
            </a:r>
            <a:r>
              <a:rPr lang="fr-CH" kern="0" dirty="0">
                <a:solidFill>
                  <a:srgbClr val="000000"/>
                </a:solidFill>
                <a:latin typeface="Arial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15918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Groupe 1042">
            <a:extLst>
              <a:ext uri="{FF2B5EF4-FFF2-40B4-BE49-F238E27FC236}">
                <a16:creationId xmlns:a16="http://schemas.microsoft.com/office/drawing/2014/main" id="{30D7F9A0-22B5-924D-4266-E3E9DE324024}"/>
              </a:ext>
            </a:extLst>
          </p:cNvPr>
          <p:cNvGrpSpPr/>
          <p:nvPr/>
        </p:nvGrpSpPr>
        <p:grpSpPr>
          <a:xfrm>
            <a:off x="2077792" y="5085342"/>
            <a:ext cx="7946600" cy="370881"/>
            <a:chOff x="1964850" y="4724537"/>
            <a:chExt cx="7946600" cy="370881"/>
          </a:xfrm>
        </p:grpSpPr>
        <p:sp>
          <p:nvSpPr>
            <p:cNvPr id="1028" name="ZoneTexte 1027">
              <a:extLst>
                <a:ext uri="{FF2B5EF4-FFF2-40B4-BE49-F238E27FC236}">
                  <a16:creationId xmlns:a16="http://schemas.microsoft.com/office/drawing/2014/main" id="{122ADE59-805C-3B52-F1C1-3D9BD970B36C}"/>
                </a:ext>
              </a:extLst>
            </p:cNvPr>
            <p:cNvSpPr txBox="1"/>
            <p:nvPr/>
          </p:nvSpPr>
          <p:spPr>
            <a:xfrm>
              <a:off x="2846860" y="4724537"/>
              <a:ext cx="706459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CH" sz="16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Das Jahr 2025 ist ein Jahr mit geringem Krankheitsdruck</a:t>
              </a:r>
            </a:p>
          </p:txBody>
        </p:sp>
        <p:sp>
          <p:nvSpPr>
            <p:cNvPr id="1031" name="Flèche : droite 1030">
              <a:extLst>
                <a:ext uri="{FF2B5EF4-FFF2-40B4-BE49-F238E27FC236}">
                  <a16:creationId xmlns:a16="http://schemas.microsoft.com/office/drawing/2014/main" id="{68C47730-B5CE-A783-1902-3E89B3FD05AF}"/>
                </a:ext>
              </a:extLst>
            </p:cNvPr>
            <p:cNvSpPr/>
            <p:nvPr/>
          </p:nvSpPr>
          <p:spPr bwMode="auto">
            <a:xfrm>
              <a:off x="1964850" y="4724537"/>
              <a:ext cx="750485" cy="370881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hangingPunct="0"/>
              <a:endParaRPr lang="fr-CH" dirty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</p:grpSp>
      <p:sp>
        <p:nvSpPr>
          <p:cNvPr id="1030" name="ZoneTexte 1029">
            <a:extLst>
              <a:ext uri="{FF2B5EF4-FFF2-40B4-BE49-F238E27FC236}">
                <a16:creationId xmlns:a16="http://schemas.microsoft.com/office/drawing/2014/main" id="{10042B0B-1994-FD42-1E82-BC1ED34D831D}"/>
              </a:ext>
            </a:extLst>
          </p:cNvPr>
          <p:cNvSpPr txBox="1"/>
          <p:nvPr/>
        </p:nvSpPr>
        <p:spPr>
          <a:xfrm>
            <a:off x="2946010" y="5632862"/>
            <a:ext cx="7064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CH" sz="16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Für die Analyse der Sortenempfindlichkeit konnte nur ein Versuchsstandort herangezogen werden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961EFCD-07C1-4C40-BFA9-09346687B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r="21460" b="8383"/>
          <a:stretch/>
        </p:blipFill>
        <p:spPr>
          <a:xfrm>
            <a:off x="6431984" y="1286727"/>
            <a:ext cx="3150720" cy="274807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44257CF-8DFA-416E-811C-4E59F2DCCC0B}"/>
              </a:ext>
            </a:extLst>
          </p:cNvPr>
          <p:cNvSpPr txBox="1"/>
          <p:nvPr/>
        </p:nvSpPr>
        <p:spPr>
          <a:xfrm>
            <a:off x="6797373" y="3518832"/>
            <a:ext cx="873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FF0000"/>
                </a:solidFill>
                <a:latin typeface="Arial"/>
                <a:ea typeface="+mn-ea"/>
              </a:rPr>
              <a:t>1 %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F81A8D0-009A-4328-A0DE-375CA9CC2B7B}"/>
              </a:ext>
            </a:extLst>
          </p:cNvPr>
          <p:cNvSpPr txBox="1"/>
          <p:nvPr/>
        </p:nvSpPr>
        <p:spPr>
          <a:xfrm>
            <a:off x="7435752" y="3517259"/>
            <a:ext cx="1071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FF0000"/>
                </a:solidFill>
                <a:latin typeface="Arial"/>
                <a:ea typeface="+mn-ea"/>
              </a:rPr>
              <a:t>1.9 %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1D4345A-B617-42EE-827F-655173526428}"/>
              </a:ext>
            </a:extLst>
          </p:cNvPr>
          <p:cNvSpPr txBox="1"/>
          <p:nvPr/>
        </p:nvSpPr>
        <p:spPr>
          <a:xfrm>
            <a:off x="8135732" y="3517258"/>
            <a:ext cx="873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FF0000"/>
                </a:solidFill>
                <a:latin typeface="Arial"/>
                <a:ea typeface="+mn-ea"/>
              </a:rPr>
              <a:t>1.3 %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F9D09D6-7617-4F0C-8429-8AD96BB0FAC6}"/>
              </a:ext>
            </a:extLst>
          </p:cNvPr>
          <p:cNvSpPr txBox="1"/>
          <p:nvPr/>
        </p:nvSpPr>
        <p:spPr>
          <a:xfrm>
            <a:off x="8864889" y="2606396"/>
            <a:ext cx="636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FF0000"/>
                </a:solidFill>
                <a:latin typeface="Arial"/>
                <a:ea typeface="+mn-ea"/>
              </a:rPr>
              <a:t>41 %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5BD59170-B953-4071-B22E-34640432D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0" t="42024" r="13680" b="45063"/>
          <a:stretch/>
        </p:blipFill>
        <p:spPr>
          <a:xfrm>
            <a:off x="9937219" y="3101156"/>
            <a:ext cx="333839" cy="6273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B572E1E-B6E2-4433-8822-8CD619D894EE}"/>
              </a:ext>
            </a:extLst>
          </p:cNvPr>
          <p:cNvSpPr txBox="1"/>
          <p:nvPr/>
        </p:nvSpPr>
        <p:spPr>
          <a:xfrm>
            <a:off x="9830849" y="2747147"/>
            <a:ext cx="1869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600" b="1" i="1" dirty="0">
                <a:solidFill>
                  <a:srgbClr val="000000"/>
                </a:solidFill>
                <a:latin typeface="Arial"/>
                <a:ea typeface="+mn-ea"/>
              </a:rPr>
              <a:t>Arsenophonus</a:t>
            </a:r>
            <a:r>
              <a:rPr lang="fr-CH" sz="1600" b="1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CH" sz="1600" b="1" i="1" dirty="0">
                <a:solidFill>
                  <a:srgbClr val="000000"/>
                </a:solidFill>
                <a:latin typeface="Arial"/>
                <a:ea typeface="+mn-ea"/>
              </a:rPr>
              <a:t>p.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1094899-7B1C-44E6-B50E-0C8D9B38E71B}"/>
              </a:ext>
            </a:extLst>
          </p:cNvPr>
          <p:cNvSpPr txBox="1"/>
          <p:nvPr/>
        </p:nvSpPr>
        <p:spPr>
          <a:xfrm>
            <a:off x="10243705" y="3366805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600" dirty="0" err="1">
                <a:solidFill>
                  <a:srgbClr val="000000"/>
                </a:solidFill>
                <a:latin typeface="Arial"/>
                <a:ea typeface="+mn-ea"/>
              </a:rPr>
              <a:t>Positiv</a:t>
            </a:r>
            <a:endParaRPr lang="fr-CH" sz="16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B86F1C-19AB-4B30-AE98-C27F78FCB556}"/>
              </a:ext>
            </a:extLst>
          </p:cNvPr>
          <p:cNvSpPr txBox="1"/>
          <p:nvPr/>
        </p:nvSpPr>
        <p:spPr>
          <a:xfrm rot="16200000">
            <a:off x="5626373" y="2540602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</a:rPr>
              <a:t>% der </a:t>
            </a:r>
            <a:r>
              <a:rPr lang="fr-CH" sz="1400" dirty="0" err="1">
                <a:solidFill>
                  <a:srgbClr val="000000"/>
                </a:solidFill>
                <a:latin typeface="Arial"/>
                <a:ea typeface="+mn-ea"/>
              </a:rPr>
              <a:t>Knollen</a:t>
            </a:r>
            <a:endParaRPr lang="fr-CH" sz="14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15E17B6-2709-40B9-95F2-8BB31EFE4F8C}"/>
              </a:ext>
            </a:extLst>
          </p:cNvPr>
          <p:cNvSpPr txBox="1"/>
          <p:nvPr/>
        </p:nvSpPr>
        <p:spPr>
          <a:xfrm>
            <a:off x="10228394" y="3098592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600" dirty="0" err="1">
                <a:solidFill>
                  <a:srgbClr val="000000"/>
                </a:solidFill>
                <a:latin typeface="Arial"/>
                <a:ea typeface="+mn-ea"/>
              </a:rPr>
              <a:t>Negativ</a:t>
            </a:r>
            <a:endParaRPr lang="fr-CH" sz="16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6D24DC-D52B-49D6-819C-F54B22B0BFCE}"/>
              </a:ext>
            </a:extLst>
          </p:cNvPr>
          <p:cNvSpPr txBox="1"/>
          <p:nvPr/>
        </p:nvSpPr>
        <p:spPr>
          <a:xfrm>
            <a:off x="6740869" y="4003549"/>
            <a:ext cx="59503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000" dirty="0" err="1">
                <a:solidFill>
                  <a:srgbClr val="000000"/>
                </a:solidFill>
                <a:latin typeface="Arial"/>
                <a:ea typeface="+mn-ea"/>
              </a:rPr>
              <a:t>Bargen</a:t>
            </a:r>
            <a:endParaRPr lang="fr-CH" sz="10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BA24079-BCA9-4601-B2C3-20C969DFF8FA}"/>
              </a:ext>
            </a:extLst>
          </p:cNvPr>
          <p:cNvSpPr txBox="1"/>
          <p:nvPr/>
        </p:nvSpPr>
        <p:spPr>
          <a:xfrm>
            <a:off x="7372560" y="4003758"/>
            <a:ext cx="68640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000" dirty="0" err="1">
                <a:solidFill>
                  <a:srgbClr val="000000"/>
                </a:solidFill>
                <a:latin typeface="Arial"/>
                <a:ea typeface="+mn-ea"/>
              </a:rPr>
              <a:t>Büetigen</a:t>
            </a:r>
            <a:endParaRPr lang="fr-CH" sz="10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A22A65B-B26E-4BD2-B565-F41BA2246DEE}"/>
              </a:ext>
            </a:extLst>
          </p:cNvPr>
          <p:cNvSpPr txBox="1"/>
          <p:nvPr/>
        </p:nvSpPr>
        <p:spPr>
          <a:xfrm>
            <a:off x="8024443" y="4006440"/>
            <a:ext cx="80823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000" dirty="0" err="1">
                <a:solidFill>
                  <a:srgbClr val="000000"/>
                </a:solidFill>
                <a:latin typeface="Arial"/>
                <a:ea typeface="+mn-ea"/>
              </a:rPr>
              <a:t>Kernenried</a:t>
            </a:r>
            <a:endParaRPr lang="fr-CH" sz="10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C6467C9-293D-4838-BF9D-D8D25CB53021}"/>
              </a:ext>
            </a:extLst>
          </p:cNvPr>
          <p:cNvSpPr txBox="1"/>
          <p:nvPr/>
        </p:nvSpPr>
        <p:spPr>
          <a:xfrm>
            <a:off x="8739454" y="4016623"/>
            <a:ext cx="93647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000" dirty="0" err="1">
                <a:solidFill>
                  <a:srgbClr val="000000"/>
                </a:solidFill>
                <a:latin typeface="Arial"/>
                <a:ea typeface="+mn-ea"/>
              </a:rPr>
              <a:t>Ruppoldsried</a:t>
            </a:r>
            <a:endParaRPr lang="fr-CH" sz="10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0E9987F8-20F2-4760-BF84-A53A32862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77"/>
          <a:stretch/>
        </p:blipFill>
        <p:spPr>
          <a:xfrm>
            <a:off x="9876693" y="486977"/>
            <a:ext cx="2135891" cy="1517554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0A3E81D8-12E2-4FB4-885F-B899CB899E93}"/>
              </a:ext>
            </a:extLst>
          </p:cNvPr>
          <p:cNvSpPr txBox="1"/>
          <p:nvPr/>
        </p:nvSpPr>
        <p:spPr>
          <a:xfrm>
            <a:off x="10443843" y="256741"/>
            <a:ext cx="1146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err="1">
                <a:solidFill>
                  <a:srgbClr val="000000"/>
                </a:solidFill>
                <a:latin typeface="Arial"/>
                <a:ea typeface="+mn-ea"/>
              </a:rPr>
              <a:t>Ruppoldsried</a:t>
            </a:r>
            <a:endParaRPr lang="fr-CH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92546476-B85D-4679-8E8D-8A63DD1435E3}"/>
              </a:ext>
            </a:extLst>
          </p:cNvPr>
          <p:cNvSpPr/>
          <p:nvPr/>
        </p:nvSpPr>
        <p:spPr bwMode="auto">
          <a:xfrm>
            <a:off x="2077792" y="5632862"/>
            <a:ext cx="750485" cy="37088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A88CBCC4-6C1E-419E-B354-FAB8FDB9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96" y="1391178"/>
            <a:ext cx="5033930" cy="282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3BD008B-C8FC-800B-3414-942DFF8D0D7C}"/>
              </a:ext>
            </a:extLst>
          </p:cNvPr>
          <p:cNvSpPr txBox="1">
            <a:spLocks/>
          </p:cNvSpPr>
          <p:nvPr/>
        </p:nvSpPr>
        <p:spPr bwMode="auto">
          <a:xfrm>
            <a:off x="1846393" y="378537"/>
            <a:ext cx="9948333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fr-CH" kern="0" dirty="0" err="1">
                <a:solidFill>
                  <a:srgbClr val="000000"/>
                </a:solidFill>
                <a:latin typeface="Arial"/>
              </a:rPr>
              <a:t>Versuchsstandorte</a:t>
            </a:r>
            <a:r>
              <a:rPr lang="fr-CH" kern="0" dirty="0">
                <a:solidFill>
                  <a:srgbClr val="000000"/>
                </a:solidFill>
                <a:latin typeface="Arial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04674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E985-0728-A6DD-DA7C-D94E38106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6581D-9D86-1872-F02A-1C9C75C2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38" y="334578"/>
            <a:ext cx="10150811" cy="989013"/>
          </a:xfrm>
        </p:spPr>
        <p:txBody>
          <a:bodyPr/>
          <a:lstStyle/>
          <a:p>
            <a:r>
              <a:rPr lang="de-CH" i="1" dirty="0" err="1"/>
              <a:t>Arsenophonus</a:t>
            </a:r>
            <a:r>
              <a:rPr lang="de-CH" i="1" dirty="0"/>
              <a:t> </a:t>
            </a:r>
            <a:r>
              <a:rPr lang="de-CH" dirty="0"/>
              <a:t>ist an der Braunfärbung nach dem Frittieren der Gefäße beteiligt</a:t>
            </a:r>
            <a:endParaRPr lang="fr-CH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EC525A8-43FB-45F0-A1EF-EF25E8A5D776}"/>
              </a:ext>
            </a:extLst>
          </p:cNvPr>
          <p:cNvSpPr txBox="1"/>
          <p:nvPr/>
        </p:nvSpPr>
        <p:spPr>
          <a:xfrm>
            <a:off x="2114141" y="235730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dirty="0" err="1">
                <a:solidFill>
                  <a:srgbClr val="000000"/>
                </a:solidFill>
                <a:latin typeface="Arial"/>
                <a:ea typeface="+mn-ea"/>
              </a:rPr>
              <a:t>Negativ</a:t>
            </a:r>
            <a:endParaRPr lang="fr-CH" sz="1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72DDE24-5A9B-4A86-B4B3-FB59F7201EE3}"/>
              </a:ext>
            </a:extLst>
          </p:cNvPr>
          <p:cNvSpPr txBox="1"/>
          <p:nvPr/>
        </p:nvSpPr>
        <p:spPr>
          <a:xfrm>
            <a:off x="7348766" y="23573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dirty="0" err="1">
                <a:solidFill>
                  <a:srgbClr val="000000"/>
                </a:solidFill>
                <a:latin typeface="Arial"/>
                <a:ea typeface="+mn-ea"/>
              </a:rPr>
              <a:t>Positiv</a:t>
            </a:r>
            <a:endParaRPr lang="fr-CH" sz="1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3F8C4C-4A3E-6322-34A1-B1B3C654D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589" y="2939464"/>
            <a:ext cx="9116697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93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67DEF-CF32-B0D0-B9A1-4DF658AA1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F9EAD3F-F227-9DC2-DDA4-E51BBA84A17F}"/>
              </a:ext>
            </a:extLst>
          </p:cNvPr>
          <p:cNvSpPr txBox="1"/>
          <p:nvPr/>
        </p:nvSpPr>
        <p:spPr>
          <a:xfrm>
            <a:off x="711638" y="1225986"/>
            <a:ext cx="798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CH" sz="18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Prozentualer Anteil der mit </a:t>
            </a:r>
            <a:r>
              <a:rPr lang="de-CH" sz="18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Arsenophonus</a:t>
            </a:r>
            <a:r>
              <a:rPr lang="de-CH" sz="18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infizierten Knollen in </a:t>
            </a:r>
            <a:r>
              <a:rPr lang="de-CH" sz="18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Ruppoldsried</a:t>
            </a:r>
            <a:endParaRPr lang="de-CH" sz="18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8C2942E7-4D45-56D2-168B-CCC594E555EE}"/>
              </a:ext>
            </a:extLst>
          </p:cNvPr>
          <p:cNvGraphicFramePr>
            <a:graphicFrameLocks/>
          </p:cNvGraphicFramePr>
          <p:nvPr/>
        </p:nvGraphicFramePr>
        <p:xfrm>
          <a:off x="1878548" y="2051230"/>
          <a:ext cx="8767229" cy="3161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2ACEB93C-D058-D595-5FBD-2BFF18211956}"/>
              </a:ext>
            </a:extLst>
          </p:cNvPr>
          <p:cNvSpPr/>
          <p:nvPr/>
        </p:nvSpPr>
        <p:spPr bwMode="auto">
          <a:xfrm rot="10800000">
            <a:off x="3629398" y="5184435"/>
            <a:ext cx="353291" cy="59858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4DEFB60C-F088-9FDA-35EA-04DAFF448574}"/>
              </a:ext>
            </a:extLst>
          </p:cNvPr>
          <p:cNvSpPr/>
          <p:nvPr/>
        </p:nvSpPr>
        <p:spPr bwMode="auto">
          <a:xfrm rot="10800000">
            <a:off x="4923047" y="5184435"/>
            <a:ext cx="353291" cy="59858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3" name="Flèche : bas 22">
            <a:extLst>
              <a:ext uri="{FF2B5EF4-FFF2-40B4-BE49-F238E27FC236}">
                <a16:creationId xmlns:a16="http://schemas.microsoft.com/office/drawing/2014/main" id="{196C8EF3-2E27-BF04-110F-FEA8E11F4126}"/>
              </a:ext>
            </a:extLst>
          </p:cNvPr>
          <p:cNvSpPr/>
          <p:nvPr/>
        </p:nvSpPr>
        <p:spPr bwMode="auto">
          <a:xfrm rot="10800000">
            <a:off x="6892096" y="5184435"/>
            <a:ext cx="353291" cy="59858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FF1942E-38A1-0499-490B-C695EDCA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38" y="334578"/>
            <a:ext cx="9948333" cy="989013"/>
          </a:xfrm>
        </p:spPr>
        <p:txBody>
          <a:bodyPr/>
          <a:lstStyle/>
          <a:p>
            <a:r>
              <a:rPr lang="fr-CH" dirty="0"/>
              <a:t>Analyse der Sortenempfindlichkeit</a:t>
            </a:r>
          </a:p>
        </p:txBody>
      </p:sp>
    </p:spTree>
    <p:extLst>
      <p:ext uri="{BB962C8B-B14F-4D97-AF65-F5344CB8AC3E}">
        <p14:creationId xmlns:p14="http://schemas.microsoft.com/office/powerpoint/2010/main" val="150983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50A01-43A0-D74D-2497-D661E3152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5300B0D4-D61D-2E5A-698F-D024D0DB5A6F}"/>
              </a:ext>
            </a:extLst>
          </p:cNvPr>
          <p:cNvGraphicFramePr>
            <a:graphicFrameLocks/>
          </p:cNvGraphicFramePr>
          <p:nvPr/>
        </p:nvGraphicFramePr>
        <p:xfrm>
          <a:off x="1096100" y="2215000"/>
          <a:ext cx="9111752" cy="3615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lèche : bas 3">
            <a:extLst>
              <a:ext uri="{FF2B5EF4-FFF2-40B4-BE49-F238E27FC236}">
                <a16:creationId xmlns:a16="http://schemas.microsoft.com/office/drawing/2014/main" id="{33966D9E-8DA0-68CF-D497-85541C84EF5F}"/>
              </a:ext>
            </a:extLst>
          </p:cNvPr>
          <p:cNvSpPr/>
          <p:nvPr/>
        </p:nvSpPr>
        <p:spPr bwMode="auto">
          <a:xfrm rot="10800000">
            <a:off x="4152920" y="5248990"/>
            <a:ext cx="353291" cy="59858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A37AD27-27A1-2560-E08A-13E0E4A49DA9}"/>
              </a:ext>
            </a:extLst>
          </p:cNvPr>
          <p:cNvSpPr/>
          <p:nvPr/>
        </p:nvSpPr>
        <p:spPr bwMode="auto">
          <a:xfrm rot="10800000">
            <a:off x="6827570" y="5248990"/>
            <a:ext cx="353291" cy="59858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495A5B94-7544-6C62-953A-8FBF1D584434}"/>
              </a:ext>
            </a:extLst>
          </p:cNvPr>
          <p:cNvSpPr/>
          <p:nvPr/>
        </p:nvSpPr>
        <p:spPr bwMode="auto">
          <a:xfrm rot="10800000">
            <a:off x="4610522" y="5248990"/>
            <a:ext cx="353291" cy="59858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1D802F68-3F59-453F-D347-6F395BC9FF24}"/>
              </a:ext>
            </a:extLst>
          </p:cNvPr>
          <p:cNvSpPr/>
          <p:nvPr/>
        </p:nvSpPr>
        <p:spPr bwMode="auto">
          <a:xfrm rot="10800000">
            <a:off x="5068124" y="5248990"/>
            <a:ext cx="353291" cy="59858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775C5BEA-21AD-BD36-EB2E-35C83755C922}"/>
              </a:ext>
            </a:extLst>
          </p:cNvPr>
          <p:cNvSpPr/>
          <p:nvPr/>
        </p:nvSpPr>
        <p:spPr bwMode="auto">
          <a:xfrm rot="10800000">
            <a:off x="5525727" y="5248990"/>
            <a:ext cx="353291" cy="598580"/>
          </a:xfrm>
          <a:prstGeom prst="downArrow">
            <a:avLst/>
          </a:prstGeom>
          <a:solidFill>
            <a:srgbClr val="D7EAF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F3D54C90-0BD7-BC6A-F00E-26CB3DD7F17E}"/>
              </a:ext>
            </a:extLst>
          </p:cNvPr>
          <p:cNvSpPr/>
          <p:nvPr/>
        </p:nvSpPr>
        <p:spPr bwMode="auto">
          <a:xfrm rot="10800000">
            <a:off x="3695318" y="5248990"/>
            <a:ext cx="353291" cy="59858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71717FD0-BA8C-C8C8-1832-58342537B8BD}"/>
              </a:ext>
            </a:extLst>
          </p:cNvPr>
          <p:cNvSpPr/>
          <p:nvPr/>
        </p:nvSpPr>
        <p:spPr bwMode="auto">
          <a:xfrm rot="10800000">
            <a:off x="9596984" y="5248990"/>
            <a:ext cx="353291" cy="598580"/>
          </a:xfrm>
          <a:prstGeom prst="downArrow">
            <a:avLst/>
          </a:prstGeom>
          <a:solidFill>
            <a:srgbClr val="D7EAF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fr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873AA8-8BCE-AED2-49A3-DDB49DD4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38" y="334578"/>
            <a:ext cx="9948333" cy="989013"/>
          </a:xfrm>
        </p:spPr>
        <p:txBody>
          <a:bodyPr/>
          <a:lstStyle/>
          <a:p>
            <a:r>
              <a:rPr lang="fr-CH" dirty="0"/>
              <a:t>Analyse der Sortenempfindlichkeit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433210-1C13-FD0B-7079-A144D74D8E93}"/>
              </a:ext>
            </a:extLst>
          </p:cNvPr>
          <p:cNvSpPr txBox="1"/>
          <p:nvPr/>
        </p:nvSpPr>
        <p:spPr>
          <a:xfrm>
            <a:off x="711638" y="1225986"/>
            <a:ext cx="798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CH" sz="18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Prozentualer Anteil der mit </a:t>
            </a:r>
            <a:r>
              <a:rPr lang="de-CH" sz="18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Arsenophonus</a:t>
            </a:r>
            <a:r>
              <a:rPr lang="de-CH" sz="18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infizierten Knollen in </a:t>
            </a:r>
            <a:r>
              <a:rPr lang="de-CH" sz="18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Ruppoldsried</a:t>
            </a:r>
            <a:endParaRPr lang="de-CH" sz="18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8FCEF26-ADE8-2C51-7DE0-1AF3AE669BB9}"/>
              </a:ext>
            </a:extLst>
          </p:cNvPr>
          <p:cNvGrpSpPr/>
          <p:nvPr/>
        </p:nvGrpSpPr>
        <p:grpSpPr>
          <a:xfrm>
            <a:off x="5424427" y="4988431"/>
            <a:ext cx="3376674" cy="612000"/>
            <a:chOff x="3890924" y="3413188"/>
            <a:chExt cx="3027276" cy="749236"/>
          </a:xfrm>
          <a:solidFill>
            <a:srgbClr val="C6E6A2"/>
          </a:solidFill>
        </p:grpSpPr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A0F2EF43-4B61-0FFC-F367-7E9348E4B58E}"/>
                </a:ext>
              </a:extLst>
            </p:cNvPr>
            <p:cNvSpPr/>
            <p:nvPr/>
          </p:nvSpPr>
          <p:spPr>
            <a:xfrm>
              <a:off x="3890924" y="3413188"/>
              <a:ext cx="3027276" cy="74923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CH" sz="2000">
                <a:latin typeface="+mj-lt"/>
              </a:endParaRPr>
            </a:p>
          </p:txBody>
        </p:sp>
        <p:sp>
          <p:nvSpPr>
            <p:cNvPr id="29" name="Rechteck: abgerundete Ecken 4">
              <a:extLst>
                <a:ext uri="{FF2B5EF4-FFF2-40B4-BE49-F238E27FC236}">
                  <a16:creationId xmlns:a16="http://schemas.microsoft.com/office/drawing/2014/main" id="{75383D28-FF83-F003-4875-CD5BAF79AA31}"/>
                </a:ext>
              </a:extLst>
            </p:cNvPr>
            <p:cNvSpPr txBox="1"/>
            <p:nvPr/>
          </p:nvSpPr>
          <p:spPr>
            <a:xfrm>
              <a:off x="3912868" y="3435133"/>
              <a:ext cx="2916579" cy="705348"/>
            </a:xfrm>
            <a:prstGeom prst="rect">
              <a:avLst/>
            </a:prstGeom>
            <a:grp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CH" sz="1400" b="1" kern="1200" dirty="0">
                  <a:solidFill>
                    <a:schemeClr val="tx1"/>
                  </a:solidFill>
                  <a:latin typeface="+mj-lt"/>
                </a:rPr>
                <a:t>Umsetzung in der Praxis</a:t>
              </a:r>
            </a:p>
          </p:txBody>
        </p:sp>
      </p:grpSp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3D949D91-9164-8683-7D08-04F01E785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404928"/>
              </p:ext>
            </p:extLst>
          </p:nvPr>
        </p:nvGraphicFramePr>
        <p:xfrm>
          <a:off x="443972" y="1125553"/>
          <a:ext cx="8357128" cy="416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39" descr="Logo_col_wappen">
            <a:extLst>
              <a:ext uri="{FF2B5EF4-FFF2-40B4-BE49-F238E27FC236}">
                <a16:creationId xmlns:a16="http://schemas.microsoft.com/office/drawing/2014/main" id="{2B95D21B-A2CA-4E6F-EA34-2E141939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2390" y="763166"/>
            <a:ext cx="348947" cy="39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7" descr="rotbalken_Agroscope_PPT_S2">
            <a:extLst>
              <a:ext uri="{FF2B5EF4-FFF2-40B4-BE49-F238E27FC236}">
                <a16:creationId xmlns:a16="http://schemas.microsoft.com/office/drawing/2014/main" id="{247E2F15-A8E1-1855-E888-1CABBF8A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14285" y="0"/>
            <a:ext cx="29845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1B8A285-54CE-790C-C736-702751F448AB}"/>
              </a:ext>
            </a:extLst>
          </p:cNvPr>
          <p:cNvSpPr txBox="1">
            <a:spLocks/>
          </p:cNvSpPr>
          <p:nvPr/>
        </p:nvSpPr>
        <p:spPr>
          <a:xfrm>
            <a:off x="187767" y="218205"/>
            <a:ext cx="10914658" cy="5649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2400" b="1" dirty="0" err="1"/>
              <a:t>Forschungsprojekt</a:t>
            </a:r>
            <a:r>
              <a:rPr lang="fr-CH" sz="2400" b="1" dirty="0"/>
              <a:t> «</a:t>
            </a:r>
            <a:r>
              <a:rPr lang="fr-CH" sz="2400" b="1" dirty="0" err="1"/>
              <a:t>ungenügende</a:t>
            </a:r>
            <a:r>
              <a:rPr lang="fr-CH" sz="2400" b="1" dirty="0"/>
              <a:t> </a:t>
            </a:r>
            <a:r>
              <a:rPr lang="fr-CH" sz="2400" b="1" dirty="0" err="1"/>
              <a:t>Backqualität</a:t>
            </a:r>
            <a:r>
              <a:rPr lang="fr-CH" sz="2400" b="1" dirty="0"/>
              <a:t> 2024 – 2027»</a:t>
            </a:r>
          </a:p>
        </p:txBody>
      </p:sp>
      <p:graphicFrame>
        <p:nvGraphicFramePr>
          <p:cNvPr id="25" name="Diagramm 24">
            <a:extLst>
              <a:ext uri="{FF2B5EF4-FFF2-40B4-BE49-F238E27FC236}">
                <a16:creationId xmlns:a16="http://schemas.microsoft.com/office/drawing/2014/main" id="{F5DCCF84-1F73-E0E7-7235-EC182BBC8F4D}"/>
              </a:ext>
            </a:extLst>
          </p:cNvPr>
          <p:cNvGraphicFramePr/>
          <p:nvPr/>
        </p:nvGraphicFramePr>
        <p:xfrm>
          <a:off x="-1203724" y="5306209"/>
          <a:ext cx="10004824" cy="113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4ED9D88B-E0D5-18D4-DFCE-9384B8B9C9B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81" y="1865023"/>
            <a:ext cx="1274459" cy="605368"/>
          </a:xfrm>
          <a:prstGeom prst="rect">
            <a:avLst/>
          </a:prstGeom>
        </p:spPr>
      </p:pic>
      <p:pic>
        <p:nvPicPr>
          <p:cNvPr id="10" name="Grafik 1">
            <a:extLst>
              <a:ext uri="{FF2B5EF4-FFF2-40B4-BE49-F238E27FC236}">
                <a16:creationId xmlns:a16="http://schemas.microsoft.com/office/drawing/2014/main" id="{9EFAA748-6977-6E5D-F656-5D4020ED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4945" y="2702627"/>
            <a:ext cx="1438902" cy="32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 descr="Ein Bild, das Screenshot, Grafiken, Schrift, Logo enthält.&#10;&#10;Automatisch generierte Beschreibung">
            <a:extLst>
              <a:ext uri="{FF2B5EF4-FFF2-40B4-BE49-F238E27FC236}">
                <a16:creationId xmlns:a16="http://schemas.microsoft.com/office/drawing/2014/main" id="{08122928-5BA3-0729-274C-08BD2F5C06F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5348" y="2561704"/>
            <a:ext cx="1312344" cy="475104"/>
          </a:xfrm>
          <a:prstGeom prst="rect">
            <a:avLst/>
          </a:prstGeom>
        </p:spPr>
      </p:pic>
      <p:pic>
        <p:nvPicPr>
          <p:cNvPr id="12" name="Picture 2" descr="Fresh Food &amp; Beverage Group AG | LinkedIn">
            <a:extLst>
              <a:ext uri="{FF2B5EF4-FFF2-40B4-BE49-F238E27FC236}">
                <a16:creationId xmlns:a16="http://schemas.microsoft.com/office/drawing/2014/main" id="{21279B58-DE05-CDE5-F3AD-35457AFC5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2708" y="1727096"/>
            <a:ext cx="1353455" cy="80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0121EC9-397E-ECAF-BAAC-11A08A63BC5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715" y="3410714"/>
            <a:ext cx="1154957" cy="35185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DACA877-340B-C1FD-023B-ED1297D3FD10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451" y="3442136"/>
            <a:ext cx="1154957" cy="479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06917D-F0B2-32B8-DB51-6A6DF5EF017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2785" y="4047529"/>
            <a:ext cx="1106408" cy="3476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OFAG - Partenaire de l&amp;#39;initiative «SAVE FOOD, FIGHT WASTE.»">
            <a:extLst>
              <a:ext uri="{FF2B5EF4-FFF2-40B4-BE49-F238E27FC236}">
                <a16:creationId xmlns:a16="http://schemas.microsoft.com/office/drawing/2014/main" id="{0A49BFE2-5034-AB70-9998-603B4562E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5067" y="4663649"/>
            <a:ext cx="2798780" cy="14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5F80C8A2-7926-5E8C-7110-D53A6832F559}"/>
              </a:ext>
            </a:extLst>
          </p:cNvPr>
          <p:cNvSpPr txBox="1"/>
          <p:nvPr/>
        </p:nvSpPr>
        <p:spPr>
          <a:xfrm>
            <a:off x="9013080" y="1006997"/>
            <a:ext cx="2384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1" dirty="0">
                <a:latin typeface="+mn-lt"/>
              </a:rPr>
              <a:t>Partner und Finanzierung</a:t>
            </a:r>
            <a:endParaRPr lang="de-CH" sz="1800" b="1" dirty="0" err="1"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8505CAE-BBBB-43FA-044C-269CC8E1A12C}"/>
              </a:ext>
            </a:extLst>
          </p:cNvPr>
          <p:cNvSpPr txBox="1"/>
          <p:nvPr/>
        </p:nvSpPr>
        <p:spPr>
          <a:xfrm>
            <a:off x="187767" y="1174713"/>
            <a:ext cx="1503381" cy="523220"/>
          </a:xfrm>
          <a:prstGeom prst="rect">
            <a:avLst/>
          </a:prstGeom>
          <a:solidFill>
            <a:srgbClr val="F0AE3A"/>
          </a:solidFill>
          <a:ln w="25400">
            <a:noFill/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>
                <a:latin typeface="+mn-lt"/>
              </a:rPr>
              <a:t>Vorstudien</a:t>
            </a:r>
          </a:p>
          <a:p>
            <a:pPr algn="l"/>
            <a:endParaRPr lang="de-CH" sz="1400" dirty="0" err="1">
              <a:latin typeface="+mn-lt"/>
            </a:endParaRPr>
          </a:p>
        </p:txBody>
      </p:sp>
      <p:pic>
        <p:nvPicPr>
          <p:cNvPr id="7" name="Grafik 6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6334146D-9BDD-B28E-0182-A6B3669F367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0440" y="216050"/>
            <a:ext cx="1622439" cy="4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49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B1F1E-7F39-25D9-C663-10F4874FB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AB48687-94F6-4E6D-BF5E-EC95F461C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/>
          <a:stretch/>
        </p:blipFill>
        <p:spPr>
          <a:xfrm>
            <a:off x="548831" y="2214999"/>
            <a:ext cx="5247510" cy="37647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C26CF8-FA7B-4F14-8A50-5E82FD825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9" t="28717" b="44285"/>
          <a:stretch/>
        </p:blipFill>
        <p:spPr>
          <a:xfrm>
            <a:off x="9260994" y="740814"/>
            <a:ext cx="2484416" cy="13401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3CC153E-A247-44D2-9283-B028A308E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24560"/>
          <a:stretch/>
        </p:blipFill>
        <p:spPr>
          <a:xfrm>
            <a:off x="5864372" y="2214999"/>
            <a:ext cx="6132708" cy="399285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95C0084-6DE5-4C09-8AAE-C39A47644EE1}"/>
              </a:ext>
            </a:extLst>
          </p:cNvPr>
          <p:cNvSpPr txBox="1"/>
          <p:nvPr/>
        </p:nvSpPr>
        <p:spPr>
          <a:xfrm>
            <a:off x="2587638" y="5979727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600" u="sng" dirty="0" err="1">
                <a:solidFill>
                  <a:srgbClr val="000000"/>
                </a:solidFill>
                <a:latin typeface="Arial"/>
                <a:ea typeface="+mn-ea"/>
              </a:rPr>
              <a:t>Sorten</a:t>
            </a:r>
            <a:r>
              <a:rPr lang="fr-CH" sz="1600" u="sng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CH" sz="1600" u="sng" dirty="0" err="1">
                <a:solidFill>
                  <a:srgbClr val="000000"/>
                </a:solidFill>
                <a:latin typeface="Arial"/>
                <a:ea typeface="+mn-ea"/>
              </a:rPr>
              <a:t>für</a:t>
            </a:r>
            <a:r>
              <a:rPr lang="fr-CH" sz="1600" u="sng" dirty="0">
                <a:solidFill>
                  <a:srgbClr val="000000"/>
                </a:solidFill>
                <a:latin typeface="Arial"/>
                <a:ea typeface="+mn-ea"/>
              </a:rPr>
              <a:t> Chips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A62965-2FBB-4712-9D66-A3E835C5F761}"/>
              </a:ext>
            </a:extLst>
          </p:cNvPr>
          <p:cNvSpPr txBox="1"/>
          <p:nvPr/>
        </p:nvSpPr>
        <p:spPr>
          <a:xfrm>
            <a:off x="8191197" y="5947910"/>
            <a:ext cx="1954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600" u="sng" dirty="0" err="1">
                <a:solidFill>
                  <a:srgbClr val="000000"/>
                </a:solidFill>
                <a:latin typeface="Arial"/>
                <a:ea typeface="+mn-ea"/>
              </a:rPr>
              <a:t>Sorten</a:t>
            </a:r>
            <a:r>
              <a:rPr lang="fr-CH" sz="1600" u="sng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CH" sz="1600" u="sng" dirty="0" err="1">
                <a:solidFill>
                  <a:srgbClr val="000000"/>
                </a:solidFill>
                <a:latin typeface="Arial"/>
                <a:ea typeface="+mn-ea"/>
              </a:rPr>
              <a:t>für</a:t>
            </a:r>
            <a:r>
              <a:rPr lang="fr-CH" sz="1600" u="sng" dirty="0">
                <a:solidFill>
                  <a:srgbClr val="000000"/>
                </a:solidFill>
                <a:latin typeface="Arial"/>
                <a:ea typeface="+mn-ea"/>
              </a:rPr>
              <a:t> Pommes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C76AC5E-09A1-707E-C500-E0748A56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38" y="334578"/>
            <a:ext cx="9948333" cy="989013"/>
          </a:xfrm>
        </p:spPr>
        <p:txBody>
          <a:bodyPr/>
          <a:lstStyle/>
          <a:p>
            <a:r>
              <a:rPr lang="fr-CH" dirty="0"/>
              <a:t>Analyse der Sortenempfindlichkeit</a:t>
            </a:r>
          </a:p>
        </p:txBody>
      </p:sp>
    </p:spTree>
    <p:extLst>
      <p:ext uri="{BB962C8B-B14F-4D97-AF65-F5344CB8AC3E}">
        <p14:creationId xmlns:p14="http://schemas.microsoft.com/office/powerpoint/2010/main" val="2018446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B1F1E-7F39-25D9-C663-10F4874FB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AB48687-94F6-4E6D-BF5E-EC95F461C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/>
          <a:stretch/>
        </p:blipFill>
        <p:spPr>
          <a:xfrm>
            <a:off x="548831" y="2214999"/>
            <a:ext cx="5247510" cy="37647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C26CF8-FA7B-4F14-8A50-5E82FD825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9" t="28717" b="44285"/>
          <a:stretch/>
        </p:blipFill>
        <p:spPr>
          <a:xfrm>
            <a:off x="9260994" y="740814"/>
            <a:ext cx="2484416" cy="13401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3CC153E-A247-44D2-9283-B028A308E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24560"/>
          <a:stretch/>
        </p:blipFill>
        <p:spPr>
          <a:xfrm>
            <a:off x="5864372" y="2214999"/>
            <a:ext cx="6132708" cy="39928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10C365-72CB-46E8-BA4B-D437773C725C}"/>
              </a:ext>
            </a:extLst>
          </p:cNvPr>
          <p:cNvSpPr/>
          <p:nvPr/>
        </p:nvSpPr>
        <p:spPr>
          <a:xfrm>
            <a:off x="4631423" y="2222883"/>
            <a:ext cx="728690" cy="307831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fr-CH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A36F6-B571-4AE4-BA67-00064BBB8DFA}"/>
              </a:ext>
            </a:extLst>
          </p:cNvPr>
          <p:cNvSpPr/>
          <p:nvPr/>
        </p:nvSpPr>
        <p:spPr>
          <a:xfrm>
            <a:off x="8235935" y="2249513"/>
            <a:ext cx="346149" cy="300657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fr-CH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738BA2-CE26-4113-B872-4D77A9AD62D9}"/>
              </a:ext>
            </a:extLst>
          </p:cNvPr>
          <p:cNvSpPr/>
          <p:nvPr/>
        </p:nvSpPr>
        <p:spPr>
          <a:xfrm>
            <a:off x="11024968" y="2219808"/>
            <a:ext cx="282940" cy="3036278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fr-CH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52061-E1A3-4C26-A4C4-3435B692D86C}"/>
              </a:ext>
            </a:extLst>
          </p:cNvPr>
          <p:cNvSpPr/>
          <p:nvPr/>
        </p:nvSpPr>
        <p:spPr>
          <a:xfrm>
            <a:off x="1376246" y="2249514"/>
            <a:ext cx="359692" cy="305168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fr-CH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06BBEE7-B8A2-42D1-922E-10CF977DED4F}"/>
              </a:ext>
            </a:extLst>
          </p:cNvPr>
          <p:cNvSpPr txBox="1"/>
          <p:nvPr/>
        </p:nvSpPr>
        <p:spPr>
          <a:xfrm>
            <a:off x="4454543" y="1600017"/>
            <a:ext cx="25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600" dirty="0" err="1">
                <a:solidFill>
                  <a:srgbClr val="92D050"/>
                </a:solidFill>
                <a:latin typeface="Arial"/>
                <a:ea typeface="+mn-ea"/>
              </a:rPr>
              <a:t>Vielversprechende</a:t>
            </a:r>
            <a:r>
              <a:rPr lang="fr-CH" sz="1600" dirty="0">
                <a:solidFill>
                  <a:srgbClr val="92D050"/>
                </a:solidFill>
                <a:latin typeface="Arial"/>
                <a:ea typeface="+mn-ea"/>
              </a:rPr>
              <a:t> </a:t>
            </a:r>
            <a:r>
              <a:rPr lang="fr-CH" sz="1600" dirty="0" err="1">
                <a:solidFill>
                  <a:srgbClr val="92D050"/>
                </a:solidFill>
                <a:latin typeface="Arial"/>
                <a:ea typeface="+mn-ea"/>
              </a:rPr>
              <a:t>Sorten</a:t>
            </a:r>
            <a:endParaRPr lang="fr-CH" sz="1600" dirty="0">
              <a:solidFill>
                <a:srgbClr val="92D050"/>
              </a:solidFill>
              <a:latin typeface="Arial"/>
              <a:ea typeface="+mn-ea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641ED2-2315-46D9-8545-286A5A4D2A4D}"/>
              </a:ext>
            </a:extLst>
          </p:cNvPr>
          <p:cNvSpPr/>
          <p:nvPr/>
        </p:nvSpPr>
        <p:spPr>
          <a:xfrm>
            <a:off x="7319421" y="2245701"/>
            <a:ext cx="346149" cy="300657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fr-CH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FB0C74-DE59-4F5F-9181-44162F9469C3}"/>
              </a:ext>
            </a:extLst>
          </p:cNvPr>
          <p:cNvSpPr/>
          <p:nvPr/>
        </p:nvSpPr>
        <p:spPr>
          <a:xfrm>
            <a:off x="6087160" y="2245701"/>
            <a:ext cx="346149" cy="300657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fr-CH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8688790-E308-0856-BC73-482F1814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38" y="334578"/>
            <a:ext cx="9948333" cy="989013"/>
          </a:xfrm>
        </p:spPr>
        <p:txBody>
          <a:bodyPr/>
          <a:lstStyle/>
          <a:p>
            <a:r>
              <a:rPr lang="fr-CH" dirty="0"/>
              <a:t>Analyse der Sortenempfindlichkeit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2104D75-4D44-42CB-DAF4-7FAD0B93316F}"/>
              </a:ext>
            </a:extLst>
          </p:cNvPr>
          <p:cNvSpPr txBox="1"/>
          <p:nvPr/>
        </p:nvSpPr>
        <p:spPr>
          <a:xfrm>
            <a:off x="2587638" y="5979727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600" u="sng" dirty="0" err="1">
                <a:solidFill>
                  <a:srgbClr val="000000"/>
                </a:solidFill>
                <a:latin typeface="Arial"/>
                <a:ea typeface="+mn-ea"/>
              </a:rPr>
              <a:t>Sorten</a:t>
            </a:r>
            <a:r>
              <a:rPr lang="fr-CH" sz="1600" u="sng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CH" sz="1600" u="sng" dirty="0" err="1">
                <a:solidFill>
                  <a:srgbClr val="000000"/>
                </a:solidFill>
                <a:latin typeface="Arial"/>
                <a:ea typeface="+mn-ea"/>
              </a:rPr>
              <a:t>für</a:t>
            </a:r>
            <a:r>
              <a:rPr lang="fr-CH" sz="1600" u="sng" dirty="0">
                <a:solidFill>
                  <a:srgbClr val="000000"/>
                </a:solidFill>
                <a:latin typeface="Arial"/>
                <a:ea typeface="+mn-ea"/>
              </a:rPr>
              <a:t> chips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C5766F-4A7C-A7FD-D014-6E4E330E6EFD}"/>
              </a:ext>
            </a:extLst>
          </p:cNvPr>
          <p:cNvSpPr txBox="1"/>
          <p:nvPr/>
        </p:nvSpPr>
        <p:spPr>
          <a:xfrm>
            <a:off x="8191197" y="5947910"/>
            <a:ext cx="1954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600" u="sng" dirty="0" err="1">
                <a:solidFill>
                  <a:srgbClr val="000000"/>
                </a:solidFill>
                <a:latin typeface="Arial"/>
                <a:ea typeface="+mn-ea"/>
              </a:rPr>
              <a:t>Sorten</a:t>
            </a:r>
            <a:r>
              <a:rPr lang="fr-CH" sz="1600" u="sng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CH" sz="1600" u="sng" dirty="0" err="1">
                <a:solidFill>
                  <a:srgbClr val="000000"/>
                </a:solidFill>
                <a:latin typeface="Arial"/>
                <a:ea typeface="+mn-ea"/>
              </a:rPr>
              <a:t>für</a:t>
            </a:r>
            <a:r>
              <a:rPr lang="fr-CH" sz="1600" u="sng" dirty="0">
                <a:solidFill>
                  <a:srgbClr val="000000"/>
                </a:solidFill>
                <a:latin typeface="Arial"/>
                <a:ea typeface="+mn-ea"/>
              </a:rPr>
              <a:t> Pommes</a:t>
            </a:r>
          </a:p>
        </p:txBody>
      </p:sp>
    </p:spTree>
    <p:extLst>
      <p:ext uri="{BB962C8B-B14F-4D97-AF65-F5344CB8AC3E}">
        <p14:creationId xmlns:p14="http://schemas.microsoft.com/office/powerpoint/2010/main" val="2295843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FF46BAA-560D-46EA-A89B-2DD7CD03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98" y="2082796"/>
            <a:ext cx="4595863" cy="356299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AD0BF8C-7886-9907-D3B9-431A9696E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38" y="334578"/>
            <a:ext cx="9948333" cy="989013"/>
          </a:xfrm>
        </p:spPr>
        <p:txBody>
          <a:bodyPr/>
          <a:lstStyle/>
          <a:p>
            <a:r>
              <a:rPr lang="fr-CH" dirty="0"/>
              <a:t>Mit </a:t>
            </a:r>
            <a:r>
              <a:rPr lang="fr-CH" i="1" dirty="0"/>
              <a:t>Arsenophonus</a:t>
            </a:r>
            <a:r>
              <a:rPr lang="fr-CH" dirty="0"/>
              <a:t> infizierte Knollen weisen einen höheren Gehalt an reduzierenden </a:t>
            </a:r>
            <a:r>
              <a:rPr lang="fr-CH" dirty="0" err="1"/>
              <a:t>Zuckern</a:t>
            </a:r>
            <a:r>
              <a:rPr lang="fr-CH" dirty="0"/>
              <a:t> </a:t>
            </a:r>
            <a:r>
              <a:rPr lang="fr-CH" dirty="0" err="1"/>
              <a:t>auf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04180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84F2C-3454-E3B5-6B02-3582D688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D66178C-B3B6-44C6-84AC-00BA85E2D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17"/>
          <a:stretch/>
        </p:blipFill>
        <p:spPr>
          <a:xfrm>
            <a:off x="3391128" y="1760070"/>
            <a:ext cx="4779675" cy="509793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2BFBFA-277B-4D81-B24D-A4A725502B51}"/>
              </a:ext>
            </a:extLst>
          </p:cNvPr>
          <p:cNvSpPr txBox="1"/>
          <p:nvPr/>
        </p:nvSpPr>
        <p:spPr>
          <a:xfrm>
            <a:off x="5040621" y="187437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dirty="0">
                <a:solidFill>
                  <a:srgbClr val="000000"/>
                </a:solidFill>
                <a:latin typeface="Arial"/>
                <a:ea typeface="+mn-ea"/>
              </a:rPr>
              <a:t>*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D38974F-6682-4158-B26B-D88DD97BA871}"/>
              </a:ext>
            </a:extLst>
          </p:cNvPr>
          <p:cNvSpPr txBox="1"/>
          <p:nvPr/>
        </p:nvSpPr>
        <p:spPr>
          <a:xfrm>
            <a:off x="4663279" y="1869737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dirty="0">
                <a:solidFill>
                  <a:srgbClr val="000000"/>
                </a:solidFill>
                <a:latin typeface="Arial"/>
                <a:ea typeface="+mn-ea"/>
              </a:rPr>
              <a:t>*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2EBA86B-3024-4205-834C-D37BEB9DFAC3}"/>
              </a:ext>
            </a:extLst>
          </p:cNvPr>
          <p:cNvSpPr txBox="1"/>
          <p:nvPr/>
        </p:nvSpPr>
        <p:spPr>
          <a:xfrm>
            <a:off x="6797386" y="1869737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dirty="0">
                <a:solidFill>
                  <a:srgbClr val="000000"/>
                </a:solidFill>
                <a:latin typeface="Arial"/>
                <a:ea typeface="+mn-ea"/>
              </a:rPr>
              <a:t>*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52280CA-6E81-4566-ACA5-924871BBDB39}"/>
              </a:ext>
            </a:extLst>
          </p:cNvPr>
          <p:cNvSpPr txBox="1"/>
          <p:nvPr/>
        </p:nvSpPr>
        <p:spPr>
          <a:xfrm>
            <a:off x="7632636" y="1869737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dirty="0">
                <a:solidFill>
                  <a:srgbClr val="000000"/>
                </a:solidFill>
                <a:latin typeface="Arial"/>
                <a:ea typeface="+mn-ea"/>
              </a:rPr>
              <a:t>*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F32BD29-4D2D-45F8-B95D-3C22C09A0A9E}"/>
              </a:ext>
            </a:extLst>
          </p:cNvPr>
          <p:cNvSpPr txBox="1"/>
          <p:nvPr/>
        </p:nvSpPr>
        <p:spPr>
          <a:xfrm>
            <a:off x="8919222" y="3924926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</a:rPr>
              <a:t>*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F8EF091-B283-4F45-B430-1447D1FF091E}"/>
              </a:ext>
            </a:extLst>
          </p:cNvPr>
          <p:cNvSpPr txBox="1"/>
          <p:nvPr/>
        </p:nvSpPr>
        <p:spPr>
          <a:xfrm>
            <a:off x="9105757" y="3884059"/>
            <a:ext cx="1726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 err="1">
                <a:solidFill>
                  <a:srgbClr val="000000"/>
                </a:solidFill>
                <a:latin typeface="Arial"/>
                <a:ea typeface="+mn-ea"/>
              </a:rPr>
              <a:t>Sorten</a:t>
            </a: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CH" sz="1400" dirty="0" err="1">
                <a:solidFill>
                  <a:srgbClr val="000000"/>
                </a:solidFill>
                <a:latin typeface="Arial"/>
                <a:ea typeface="+mn-ea"/>
              </a:rPr>
              <a:t>für</a:t>
            </a: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</a:rPr>
              <a:t> Chips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fr-CH" sz="1400" dirty="0">
              <a:solidFill>
                <a:srgbClr val="000000"/>
              </a:solidFill>
              <a:latin typeface="Arial"/>
              <a:ea typeface="+mn-ea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400" dirty="0" err="1">
                <a:solidFill>
                  <a:srgbClr val="000000"/>
                </a:solidFill>
                <a:latin typeface="Arial"/>
                <a:ea typeface="+mn-ea"/>
              </a:rPr>
              <a:t>Sorten</a:t>
            </a: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CH" sz="1400" dirty="0" err="1">
                <a:solidFill>
                  <a:srgbClr val="000000"/>
                </a:solidFill>
                <a:latin typeface="Arial"/>
                <a:ea typeface="+mn-ea"/>
              </a:rPr>
              <a:t>für</a:t>
            </a: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</a:rPr>
              <a:t> Pommes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29A2714-63BC-4427-9691-90C0F2324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22" t="24983" b="47261"/>
          <a:stretch/>
        </p:blipFill>
        <p:spPr>
          <a:xfrm>
            <a:off x="8705971" y="1943956"/>
            <a:ext cx="2755659" cy="130957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33F7BCF-DFA5-F4DA-0AB0-902FA4F4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38" y="334578"/>
            <a:ext cx="9948333" cy="989013"/>
          </a:xfrm>
        </p:spPr>
        <p:txBody>
          <a:bodyPr/>
          <a:lstStyle/>
          <a:p>
            <a:r>
              <a:rPr lang="fr-CH" dirty="0"/>
              <a:t>Mit </a:t>
            </a:r>
            <a:r>
              <a:rPr lang="fr-CH" i="1" dirty="0"/>
              <a:t>Arsenophonus</a:t>
            </a:r>
            <a:r>
              <a:rPr lang="fr-CH" dirty="0"/>
              <a:t> infizierte Knollen weisen einen höheren Gehalt an reduzierenden </a:t>
            </a:r>
            <a:r>
              <a:rPr lang="fr-CH" dirty="0" err="1"/>
              <a:t>Zuckern</a:t>
            </a:r>
            <a:r>
              <a:rPr lang="fr-CH" dirty="0"/>
              <a:t> </a:t>
            </a:r>
            <a:r>
              <a:rPr lang="fr-CH" dirty="0" err="1"/>
              <a:t>auf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14385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84F2C-3454-E3B5-6B02-3582D688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AAC186D-1AEA-DCF8-0D6B-3E4077201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38" y="334578"/>
            <a:ext cx="9948333" cy="989013"/>
          </a:xfrm>
        </p:spPr>
        <p:txBody>
          <a:bodyPr/>
          <a:lstStyle/>
          <a:p>
            <a:r>
              <a:rPr lang="fr-CH" dirty="0"/>
              <a:t>Saatgut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4AFFE6-E57D-E5A1-3F21-15B69FAB171A}"/>
              </a:ext>
            </a:extLst>
          </p:cNvPr>
          <p:cNvSpPr txBox="1"/>
          <p:nvPr/>
        </p:nvSpPr>
        <p:spPr>
          <a:xfrm>
            <a:off x="1347067" y="1604771"/>
            <a:ext cx="95029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CH" sz="1400" dirty="0" err="1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Saatgutposten</a:t>
            </a: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, die 2024 und 2025 in Gebieten mit hohem Krankheitsdruck geerntet wurden (verschiedene Sorten).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CH" sz="1400" dirty="0">
              <a:solidFill>
                <a:srgbClr val="000000"/>
              </a:solidFill>
              <a:latin typeface="Arial"/>
              <a:ea typeface="+mn-ea"/>
              <a:sym typeface="Wingdings" panose="05000000000000000000" pitchFamily="2" charset="2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Insgesamt 57 </a:t>
            </a:r>
            <a:r>
              <a:rPr lang="fr-CH" sz="1400" dirty="0" err="1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Posten</a:t>
            </a: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, 8 Proben mit je 25 Knollen pro Partie, insgesamt 11'400 Knollen.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CH" sz="1400" dirty="0">
              <a:solidFill>
                <a:srgbClr val="000000"/>
              </a:solidFill>
              <a:latin typeface="Arial"/>
              <a:ea typeface="+mn-ea"/>
              <a:sym typeface="Wingdings" panose="05000000000000000000" pitchFamily="2" charset="2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CH" sz="1400" dirty="0">
              <a:solidFill>
                <a:srgbClr val="000000"/>
              </a:solidFill>
              <a:latin typeface="Arial"/>
              <a:ea typeface="+mn-ea"/>
              <a:sym typeface="Wingdings" panose="05000000000000000000" pitchFamily="2" charset="2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Alle Ergebnisse sind negativ! Keine SBR-Erreger in den Saatgutpartien vorhanden.</a:t>
            </a:r>
            <a:endParaRPr lang="fr-CH" sz="1400" dirty="0">
              <a:solidFill>
                <a:srgbClr val="000000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9480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9B7E389-9F0F-CA29-599D-6FEC1851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38" y="334578"/>
            <a:ext cx="9948333" cy="989013"/>
          </a:xfrm>
        </p:spPr>
        <p:txBody>
          <a:bodyPr/>
          <a:lstStyle/>
          <a:p>
            <a:r>
              <a:rPr lang="fr-CH" dirty="0"/>
              <a:t>Fazit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2EA014-08AE-2152-A2F3-A56AC34D7305}"/>
              </a:ext>
            </a:extLst>
          </p:cNvPr>
          <p:cNvSpPr txBox="1"/>
          <p:nvPr/>
        </p:nvSpPr>
        <p:spPr>
          <a:xfrm>
            <a:off x="2094125" y="5250695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285750" indent="-285750">
              <a:buFont typeface="Wingdings" panose="05000000000000000000" pitchFamily="2" charset="2"/>
              <a:buChar char="v"/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CH" sz="1800" dirty="0">
                <a:solidFill>
                  <a:srgbClr val="000000"/>
                </a:solidFill>
                <a:latin typeface="Arial"/>
                <a:ea typeface="+mn-ea"/>
              </a:rPr>
              <a:t>Übertragung durch Samen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583965-0E32-9572-0282-EA8B11C94061}"/>
              </a:ext>
            </a:extLst>
          </p:cNvPr>
          <p:cNvGrpSpPr/>
          <p:nvPr/>
        </p:nvGrpSpPr>
        <p:grpSpPr>
          <a:xfrm>
            <a:off x="4064440" y="1571058"/>
            <a:ext cx="5468934" cy="1886174"/>
            <a:chOff x="4056503" y="1571058"/>
            <a:chExt cx="5468934" cy="1886174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FCEF302-A859-0DD5-F77E-8D7479310308}"/>
                </a:ext>
              </a:extLst>
            </p:cNvPr>
            <p:cNvSpPr txBox="1"/>
            <p:nvPr/>
          </p:nvSpPr>
          <p:spPr>
            <a:xfrm>
              <a:off x="4056503" y="2084907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Chips:</a:t>
              </a:r>
              <a:endParaRPr lang="fr-CH" sz="140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E12E99C-EF32-7CF3-513D-B77CBB83056F}"/>
                </a:ext>
              </a:extLst>
            </p:cNvPr>
            <p:cNvSpPr txBox="1"/>
            <p:nvPr/>
          </p:nvSpPr>
          <p:spPr>
            <a:xfrm>
              <a:off x="4137297" y="1571059"/>
              <a:ext cx="3218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Verhalten beim Kochen im Falle einer Infektion </a:t>
              </a:r>
              <a:endParaRPr lang="fr-CH" sz="140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FBA9E0C-45BA-503E-9486-FE77EE098DFA}"/>
                </a:ext>
              </a:extLst>
            </p:cNvPr>
            <p:cNvSpPr txBox="1"/>
            <p:nvPr/>
          </p:nvSpPr>
          <p:spPr>
            <a:xfrm>
              <a:off x="7670995" y="1571058"/>
              <a:ext cx="18544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Infektionstoleranz</a:t>
              </a:r>
              <a:endParaRPr lang="fr-CH" sz="140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534F8A6-33D1-DD80-8FE5-69FAA0F92520}"/>
                </a:ext>
              </a:extLst>
            </p:cNvPr>
            <p:cNvSpPr txBox="1"/>
            <p:nvPr/>
          </p:nvSpPr>
          <p:spPr>
            <a:xfrm>
              <a:off x="5206635" y="2084907"/>
              <a:ext cx="1104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 err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Sorentina </a:t>
              </a:r>
              <a:r>
                <a:rPr lang="fr-CH" sz="1400" kern="100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+</a:t>
              </a:r>
              <a:endParaRPr lang="fr-CH" sz="1400" dirty="0">
                <a:solidFill>
                  <a:srgbClr val="00B050"/>
                </a:solidFill>
                <a:latin typeface="Arial"/>
                <a:ea typeface="+mn-ea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6C5617A-BF32-F7A7-7428-C4729083E9B7}"/>
                </a:ext>
              </a:extLst>
            </p:cNvPr>
            <p:cNvSpPr txBox="1"/>
            <p:nvPr/>
          </p:nvSpPr>
          <p:spPr>
            <a:xfrm>
              <a:off x="8013485" y="2084907"/>
              <a:ext cx="1213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 err="1">
                  <a:solidFill>
                    <a:srgbClr val="BBE0E3">
                      <a:lumMod val="90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Sorentina </a:t>
              </a:r>
              <a:r>
                <a:rPr lang="fr-CH" sz="1400" kern="100" dirty="0">
                  <a:solidFill>
                    <a:srgbClr val="BBE0E3">
                      <a:lumMod val="90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+/-</a:t>
              </a:r>
              <a:endParaRPr lang="fr-CH" sz="1400" dirty="0">
                <a:solidFill>
                  <a:srgbClr val="BBE0E3">
                    <a:lumMod val="90000"/>
                  </a:srgbClr>
                </a:solidFill>
                <a:latin typeface="Arial"/>
                <a:ea typeface="+mn-ea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12015C6-B35F-B3ED-3B0C-ED43158AC7E4}"/>
                </a:ext>
              </a:extLst>
            </p:cNvPr>
            <p:cNvSpPr txBox="1"/>
            <p:nvPr/>
          </p:nvSpPr>
          <p:spPr>
            <a:xfrm>
              <a:off x="5206635" y="2405471"/>
              <a:ext cx="11256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 err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Rissoletto </a:t>
              </a:r>
              <a:r>
                <a:rPr lang="fr-CH" sz="1400" kern="100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+</a:t>
              </a:r>
              <a:endParaRPr lang="fr-CH" sz="1400" dirty="0">
                <a:solidFill>
                  <a:srgbClr val="00B050"/>
                </a:solidFill>
                <a:latin typeface="Arial"/>
                <a:ea typeface="+mn-ea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7933649-8893-4D19-AD2C-43BE86E17ED4}"/>
                </a:ext>
              </a:extLst>
            </p:cNvPr>
            <p:cNvSpPr txBox="1"/>
            <p:nvPr/>
          </p:nvSpPr>
          <p:spPr>
            <a:xfrm>
              <a:off x="5206635" y="2628066"/>
              <a:ext cx="12041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Challenger +</a:t>
              </a:r>
              <a:endParaRPr lang="fr-CH" sz="1400" dirty="0">
                <a:solidFill>
                  <a:srgbClr val="00B050"/>
                </a:solidFill>
                <a:latin typeface="Arial"/>
                <a:ea typeface="+mn-ea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4F32AC6-8BB0-6D08-4C0E-08EE1A3E7F46}"/>
                </a:ext>
              </a:extLst>
            </p:cNvPr>
            <p:cNvSpPr txBox="1"/>
            <p:nvPr/>
          </p:nvSpPr>
          <p:spPr>
            <a:xfrm>
              <a:off x="5206635" y="2883317"/>
              <a:ext cx="825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 err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Ikarus </a:t>
              </a:r>
              <a:r>
                <a:rPr lang="fr-CH" sz="1400" kern="100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+</a:t>
              </a:r>
              <a:endParaRPr lang="fr-CH" sz="1400" dirty="0">
                <a:solidFill>
                  <a:srgbClr val="00B050"/>
                </a:solidFill>
                <a:latin typeface="Arial"/>
                <a:ea typeface="+mn-ea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CE9CAEB-BD01-9C1A-06B4-E3B32488C2B2}"/>
                </a:ext>
              </a:extLst>
            </p:cNvPr>
            <p:cNvSpPr txBox="1"/>
            <p:nvPr/>
          </p:nvSpPr>
          <p:spPr>
            <a:xfrm>
              <a:off x="5206635" y="3149455"/>
              <a:ext cx="827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Alanis +</a:t>
              </a:r>
              <a:endParaRPr lang="fr-CH" sz="1400" dirty="0">
                <a:solidFill>
                  <a:srgbClr val="00B050"/>
                </a:solidFill>
                <a:latin typeface="Arial"/>
                <a:ea typeface="+mn-ea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52DAF0B-1E78-302E-91CD-20B2B77A660D}"/>
                </a:ext>
              </a:extLst>
            </p:cNvPr>
            <p:cNvSpPr txBox="1"/>
            <p:nvPr/>
          </p:nvSpPr>
          <p:spPr>
            <a:xfrm>
              <a:off x="8013485" y="2405471"/>
              <a:ext cx="1234633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 err="1">
                  <a:solidFill>
                    <a:srgbClr val="FFC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Rissoletto </a:t>
              </a:r>
              <a:r>
                <a:rPr lang="fr-CH" sz="1400" kern="100" dirty="0">
                  <a:solidFill>
                    <a:srgbClr val="FFC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+/-</a:t>
              </a:r>
              <a:endParaRPr lang="fr-CH" sz="1400" dirty="0">
                <a:solidFill>
                  <a:srgbClr val="FFC000"/>
                </a:solidFill>
                <a:latin typeface="Arial"/>
                <a:ea typeface="+mn-ea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BD162E3-BDAB-EA29-A270-5FBA73015488}"/>
                </a:ext>
              </a:extLst>
            </p:cNvPr>
            <p:cNvSpPr txBox="1"/>
            <p:nvPr/>
          </p:nvSpPr>
          <p:spPr>
            <a:xfrm>
              <a:off x="8013485" y="2628066"/>
              <a:ext cx="115929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>
                  <a:solidFill>
                    <a:srgbClr val="E41618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Challenger -</a:t>
              </a:r>
              <a:endParaRPr lang="fr-CH" sz="1400" dirty="0">
                <a:solidFill>
                  <a:srgbClr val="E41618"/>
                </a:solidFill>
                <a:latin typeface="Arial"/>
                <a:ea typeface="+mn-ea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8EA2EF6-50B3-6E8B-F9DE-435FC62A1A6A}"/>
                </a:ext>
              </a:extLst>
            </p:cNvPr>
            <p:cNvSpPr txBox="1"/>
            <p:nvPr/>
          </p:nvSpPr>
          <p:spPr>
            <a:xfrm>
              <a:off x="8013485" y="2883317"/>
              <a:ext cx="825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kern="10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defRPr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dirty="0" err="1"/>
                <a:t>Ikarus </a:t>
              </a:r>
              <a:r>
                <a:rPr lang="fr-CH" sz="1400" dirty="0"/>
                <a:t>+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5D40049-7B33-6F1A-9965-9F84AE496613}"/>
                </a:ext>
              </a:extLst>
            </p:cNvPr>
            <p:cNvSpPr txBox="1"/>
            <p:nvPr/>
          </p:nvSpPr>
          <p:spPr>
            <a:xfrm>
              <a:off x="8013485" y="3149455"/>
              <a:ext cx="827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kern="10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</a:defRPr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dirty="0"/>
                <a:t>Alanis +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942AAEA-4BCE-3327-0FB2-C026DCD4296B}"/>
                </a:ext>
              </a:extLst>
            </p:cNvPr>
            <p:cNvSpPr txBox="1"/>
            <p:nvPr/>
          </p:nvSpPr>
          <p:spPr>
            <a:xfrm>
              <a:off x="4056503" y="2405471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CH" sz="14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Pommes:</a:t>
              </a:r>
              <a:endParaRPr lang="fr-CH" sz="140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EF03ACEE-BB80-7E83-8A10-2847ED9849B4}"/>
              </a:ext>
            </a:extLst>
          </p:cNvPr>
          <p:cNvSpPr txBox="1"/>
          <p:nvPr/>
        </p:nvSpPr>
        <p:spPr>
          <a:xfrm>
            <a:off x="2094124" y="1094600"/>
            <a:ext cx="474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1800" dirty="0">
                <a:solidFill>
                  <a:srgbClr val="000000"/>
                </a:solidFill>
                <a:latin typeface="Arial"/>
                <a:ea typeface="+mn-ea"/>
              </a:rPr>
              <a:t>Einige Sorten sind sehr vielversprechend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4E0009D-9884-CE46-F9BB-046B19BA8107}"/>
              </a:ext>
            </a:extLst>
          </p:cNvPr>
          <p:cNvSpPr txBox="1"/>
          <p:nvPr/>
        </p:nvSpPr>
        <p:spPr>
          <a:xfrm>
            <a:off x="2095707" y="3764205"/>
            <a:ext cx="634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1800" dirty="0">
                <a:solidFill>
                  <a:srgbClr val="000000"/>
                </a:solidFill>
                <a:latin typeface="Arial"/>
                <a:ea typeface="+mn-ea"/>
              </a:rPr>
              <a:t>Der hohe Gehalt an reduzierenden Zuckern ist ein Risiko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B40C281-7A58-C6B1-1070-7175BE54405D}"/>
              </a:ext>
            </a:extLst>
          </p:cNvPr>
          <p:cNvSpPr txBox="1"/>
          <p:nvPr/>
        </p:nvSpPr>
        <p:spPr>
          <a:xfrm>
            <a:off x="3123488" y="4255865"/>
            <a:ext cx="5086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</a:rPr>
              <a:t>Die Infektion erhöht den Gehalt an reduzierenden Zuckern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42C9F5D-EBE0-D542-45ED-F6024C17D32C}"/>
              </a:ext>
            </a:extLst>
          </p:cNvPr>
          <p:cNvSpPr txBox="1"/>
          <p:nvPr/>
        </p:nvSpPr>
        <p:spPr>
          <a:xfrm>
            <a:off x="3143653" y="4563642"/>
            <a:ext cx="7584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</a:rPr>
              <a:t>Einige Sorten kontrollieren ihren Gehalt an reduzierenden Zuckern im Falle einer Infektion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295FA3B-88F9-637B-CF8F-989894430D66}"/>
              </a:ext>
            </a:extLst>
          </p:cNvPr>
          <p:cNvSpPr txBox="1"/>
          <p:nvPr/>
        </p:nvSpPr>
        <p:spPr>
          <a:xfrm>
            <a:off x="3052922" y="5708045"/>
            <a:ext cx="532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CH" sz="140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Keine infizierten Saatkartoffeln in den Jahren 2024 und 2025.</a:t>
            </a:r>
            <a:endParaRPr lang="fr-CH" sz="1400" dirty="0">
              <a:solidFill>
                <a:srgbClr val="000000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55677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824684" y="62145"/>
            <a:ext cx="11203619" cy="66937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de-CH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63" y="144967"/>
            <a:ext cx="10055097" cy="6532736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354188" y="2477118"/>
            <a:ext cx="5797750" cy="206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796" indent="-177796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79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+mn-lt"/>
              </a:defRPr>
            </a:lvl2pPr>
            <a:lvl3pPr marL="534975" indent="-1762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+mn-lt"/>
              </a:defRPr>
            </a:lvl3pPr>
            <a:lvl4pPr marL="714357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+mn-lt"/>
              </a:defRPr>
            </a:lvl4pPr>
            <a:lvl5pPr marL="900091" indent="-1841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+mn-lt"/>
              </a:defRPr>
            </a:lvl5pPr>
            <a:lvl6pPr marL="1357279" indent="-1841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1814468" indent="-1841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271657" indent="-1841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2728845" indent="-1841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de-CH" sz="2400" b="1" kern="0" dirty="0">
                <a:solidFill>
                  <a:srgbClr val="000000"/>
                </a:solidFill>
                <a:latin typeface="Arial"/>
              </a:rPr>
              <a:t>Vielen Dank für Ihre Aufmerksamkeit</a:t>
            </a:r>
            <a:br>
              <a:rPr lang="de-CH" sz="1600" b="1" kern="0" dirty="0">
                <a:solidFill>
                  <a:srgbClr val="A01E32"/>
                </a:solidFill>
                <a:latin typeface="Arial"/>
              </a:rPr>
            </a:br>
            <a:endParaRPr lang="de-CH" sz="1600" b="1" kern="0" dirty="0">
              <a:solidFill>
                <a:srgbClr val="A01E32"/>
              </a:solidFill>
              <a:latin typeface="Arial"/>
            </a:endParaRPr>
          </a:p>
          <a:p>
            <a:pPr marL="0" indent="0" algn="ctr" defTabSz="914400">
              <a:buNone/>
            </a:pPr>
            <a:r>
              <a:rPr lang="de-CH" sz="1600" b="1" kern="0" dirty="0">
                <a:solidFill>
                  <a:srgbClr val="A01E32"/>
                </a:solidFill>
                <a:latin typeface="Arial"/>
              </a:rPr>
              <a:t>Agroscope</a:t>
            </a:r>
            <a:r>
              <a:rPr lang="de-CH" sz="1600" b="1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fr-FR" sz="1600" kern="0" dirty="0">
                <a:solidFill>
                  <a:srgbClr val="7F7F7F"/>
                </a:solidFill>
                <a:latin typeface="Arial"/>
              </a:rPr>
              <a:t>une bonne alimentation, un environnement sain</a:t>
            </a:r>
            <a:endParaRPr lang="fr-FR" sz="1800" kern="0" dirty="0">
              <a:solidFill>
                <a:srgbClr val="7F7F7F"/>
              </a:solidFill>
              <a:latin typeface="Arial"/>
            </a:endParaRPr>
          </a:p>
          <a:p>
            <a:pPr marL="0" indent="0" algn="ctr" defTabSz="914400">
              <a:lnSpc>
                <a:spcPts val="1900"/>
              </a:lnSpc>
              <a:buNone/>
            </a:pPr>
            <a:r>
              <a:rPr lang="de-CH" sz="1800" kern="0" dirty="0">
                <a:solidFill>
                  <a:srgbClr val="FFFFFF">
                    <a:lumMod val="50000"/>
                  </a:srgbClr>
                </a:solidFill>
                <a:latin typeface="Arial"/>
              </a:rPr>
              <a:t>www.agroscope.admin.ch</a:t>
            </a:r>
            <a:br>
              <a:rPr lang="de-CH" sz="1600" b="1" kern="0" dirty="0">
                <a:solidFill>
                  <a:srgbClr val="C00000"/>
                </a:solidFill>
                <a:latin typeface="Arial"/>
              </a:rPr>
            </a:br>
            <a:endParaRPr lang="de-CH" sz="1600" kern="0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57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984F0-9E38-DBE8-3601-ABE8E6FB3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F34235-A0F1-A7BE-5103-AAE1EC4C0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27" y="4712864"/>
            <a:ext cx="11306174" cy="514636"/>
          </a:xfrm>
        </p:spPr>
        <p:txBody>
          <a:bodyPr/>
          <a:lstStyle/>
          <a:p>
            <a:r>
              <a:rPr lang="de-CH" sz="28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Monitoring Zikaden und Kartoffelproben 2025 - Teil BFH-HAFL</a:t>
            </a:r>
            <a:br>
              <a:rPr lang="de-CH" sz="28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</a:br>
            <a:b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br>
              <a:rPr lang="de-CH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2800" i="0" u="none" strike="noStrike" baseline="0" dirty="0">
                <a:solidFill>
                  <a:srgbClr val="211D1E"/>
                </a:solidFill>
                <a:latin typeface="Montserrat" panose="00000500000000000000" pitchFamily="2" charset="0"/>
              </a:rPr>
              <a:t> </a:t>
            </a:r>
            <a:r>
              <a:rPr lang="de-CH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2B90434-5CA7-3872-A87D-F5CBE37608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2A6E419-1824-3CDF-A759-CF06568003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noProof="0" dirty="0" err="1"/>
              <a:t>Hochschule</a:t>
            </a:r>
            <a:r>
              <a:rPr lang="fr-FR" noProof="0" dirty="0"/>
              <a:t> </a:t>
            </a:r>
            <a:r>
              <a:rPr lang="fr-FR" noProof="0" dirty="0" err="1"/>
              <a:t>für</a:t>
            </a:r>
            <a:r>
              <a:rPr lang="fr-FR" noProof="0" dirty="0"/>
              <a:t> </a:t>
            </a:r>
            <a:r>
              <a:rPr lang="fr-FR" noProof="0" dirty="0" err="1"/>
              <a:t>Agrar</a:t>
            </a:r>
            <a:r>
              <a:rPr lang="fr-FR" noProof="0" dirty="0"/>
              <a:t>-, Forst- und </a:t>
            </a:r>
            <a:r>
              <a:rPr lang="fr-FR" noProof="0" dirty="0" err="1"/>
              <a:t>Lebensmittelwissenschaften</a:t>
            </a:r>
            <a:r>
              <a:rPr lang="fr-FR" noProof="0" dirty="0"/>
              <a:t> BFH-HAFL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9E1FB53-C9D9-8CFB-48E5-830CEF658A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050" name="3086EA11-4DC6-42CA-AB79-AA11D88A25D7" descr="IMG_7764.jpg">
            <a:extLst>
              <a:ext uri="{FF2B5EF4-FFF2-40B4-BE49-F238E27FC236}">
                <a16:creationId xmlns:a16="http://schemas.microsoft.com/office/drawing/2014/main" id="{06FE61C2-1DA7-599C-8734-94402583D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 t="30215" r="52" b="20860"/>
          <a:stretch/>
        </p:blipFill>
        <p:spPr bwMode="auto">
          <a:xfrm>
            <a:off x="0" y="-12314"/>
            <a:ext cx="12207874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26EF470-1DA2-0D87-ACDD-00782BEA50EF}"/>
              </a:ext>
            </a:extLst>
          </p:cNvPr>
          <p:cNvSpPr txBox="1"/>
          <p:nvPr/>
        </p:nvSpPr>
        <p:spPr>
          <a:xfrm>
            <a:off x="325913" y="5307213"/>
            <a:ext cx="981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Montserrat" panose="00000500000000000000" pitchFamily="2" charset="0"/>
              </a:rPr>
              <a:t>Stefan Vogel, Martin Häberli, Sofia Caprez, Nicolas Serex, Gabriel Dessiex, Michaela Freihart, Maria Haller, Stefan Lutter, Fabio Mascher, Andreas Keiser (BFH-HAFL), Marco Kaiser, Michele Frapolli (</a:t>
            </a:r>
            <a:r>
              <a:rPr lang="de-DE" sz="1600" dirty="0" err="1">
                <a:latin typeface="Montserrat" panose="00000500000000000000" pitchFamily="2" charset="0"/>
              </a:rPr>
              <a:t>Bioreba</a:t>
            </a:r>
            <a:r>
              <a:rPr lang="de-DE" sz="1600" dirty="0">
                <a:latin typeface="Montserrat" panose="00000500000000000000" pitchFamily="2" charset="0"/>
              </a:rPr>
              <a:t>)</a:t>
            </a:r>
            <a:endParaRPr lang="de-CH" sz="1600" dirty="0" err="1">
              <a:latin typeface="Montserrat" panose="0000050000000000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523649-C37B-D718-1250-B5441F6189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464" y="5239814"/>
            <a:ext cx="1468103" cy="698024"/>
          </a:xfrm>
          <a:prstGeom prst="rect">
            <a:avLst/>
          </a:prstGeom>
        </p:spPr>
      </p:pic>
      <p:pic>
        <p:nvPicPr>
          <p:cNvPr id="11" name="Grafik 10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1A3E974C-61CA-DDAD-1729-36B4EA214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877" y="6005996"/>
            <a:ext cx="1400690" cy="3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6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C9B9D-A42C-32F9-18DE-107E0DF2C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205EAA66-8D1C-5D86-3182-20C8A8D7CB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14"/>
          <a:stretch/>
        </p:blipFill>
        <p:spPr>
          <a:xfrm>
            <a:off x="333178" y="1864613"/>
            <a:ext cx="8280000" cy="49933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48BC9E-818F-5527-E728-2950AE26A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85" y="193234"/>
            <a:ext cx="11306174" cy="514636"/>
          </a:xfrm>
        </p:spPr>
        <p:txBody>
          <a:bodyPr/>
          <a:lstStyle/>
          <a:p>
            <a:r>
              <a:rPr lang="de-CH" sz="2800" b="1" dirty="0"/>
              <a:t>Ergebnisse Kartoffelproben 2024 (n=142)</a:t>
            </a:r>
            <a:br>
              <a:rPr lang="de-CH" sz="2800" b="1" dirty="0"/>
            </a:br>
            <a:r>
              <a:rPr lang="de-CH" sz="2000" dirty="0"/>
              <a:t>Probenahme im gesamten Anbaugebiet in Abhängigkeit der Kartoffeldichte </a:t>
            </a:r>
            <a:endParaRPr lang="de-CH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823430-92FA-DA60-267E-B3AF08358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0" y="1014762"/>
            <a:ext cx="11306175" cy="5151088"/>
          </a:xfrm>
        </p:spPr>
        <p:txBody>
          <a:bodyPr/>
          <a:lstStyle/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53F531-523D-7C91-1D73-0A3982565D3E}"/>
              </a:ext>
            </a:extLst>
          </p:cNvPr>
          <p:cNvSpPr txBox="1"/>
          <p:nvPr/>
        </p:nvSpPr>
        <p:spPr>
          <a:xfrm>
            <a:off x="292133" y="976931"/>
            <a:ext cx="11597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/>
              </a:buClr>
              <a:buFont typeface="Wingdings 3" panose="05040102010807070707" pitchFamily="18" charset="2"/>
              <a:buChar char=""/>
            </a:pPr>
            <a:r>
              <a:rPr lang="de-CH" sz="1600" dirty="0">
                <a:latin typeface="Lucida Sans" panose="020B0602030504020204" pitchFamily="34" charset="0"/>
              </a:rPr>
              <a:t>47% der Ernteproben positiv für </a:t>
            </a:r>
            <a:r>
              <a:rPr lang="de-CH" sz="1600" b="1" dirty="0" err="1">
                <a:latin typeface="Lucida Sans" panose="020B0602030504020204" pitchFamily="34" charset="0"/>
              </a:rPr>
              <a:t>Arsenophonus</a:t>
            </a:r>
            <a:r>
              <a:rPr lang="de-CH" sz="1600" b="1" dirty="0">
                <a:latin typeface="Lucida Sans" panose="020B0602030504020204" pitchFamily="34" charset="0"/>
              </a:rPr>
              <a:t> (SBR)</a:t>
            </a:r>
            <a:r>
              <a:rPr lang="de-CH" sz="1600" dirty="0">
                <a:latin typeface="Lucida Sans" panose="020B0602030504020204" pitchFamily="34" charset="0"/>
              </a:rPr>
              <a:t>, keine positiven Proben in der Ost-CH </a:t>
            </a:r>
          </a:p>
          <a:p>
            <a:pPr marL="342900" indent="-342900">
              <a:buClr>
                <a:schemeClr val="accent6"/>
              </a:buClr>
              <a:buFont typeface="Wingdings 3" panose="05040102010807070707" pitchFamily="18" charset="2"/>
              <a:buChar char=""/>
            </a:pPr>
            <a:r>
              <a:rPr lang="de-CH" sz="1600" dirty="0">
                <a:latin typeface="Lucida Sans" panose="020B0602030504020204" pitchFamily="34" charset="0"/>
              </a:rPr>
              <a:t>Nur 2.9% der Ernteproben positiv für </a:t>
            </a:r>
            <a:r>
              <a:rPr lang="de-CH" sz="1600" b="1" dirty="0" err="1">
                <a:latin typeface="Lucida Sans" panose="020B0602030504020204" pitchFamily="34" charset="0"/>
              </a:rPr>
              <a:t>Stolbur</a:t>
            </a:r>
            <a:r>
              <a:rPr lang="de-CH" sz="1600" dirty="0">
                <a:latin typeface="Lucida Sans" panose="020B0602030504020204" pitchFamily="34" charset="0"/>
              </a:rPr>
              <a:t>.</a:t>
            </a:r>
          </a:p>
          <a:p>
            <a:pPr marL="342900" indent="-342900">
              <a:buClr>
                <a:schemeClr val="accent6"/>
              </a:buClr>
              <a:buFont typeface="Wingdings 3" panose="05040102010807070707" pitchFamily="18" charset="2"/>
              <a:buChar char=""/>
            </a:pPr>
            <a:r>
              <a:rPr lang="de-CH" sz="1600" dirty="0">
                <a:latin typeface="Lucida Sans" panose="020B0602030504020204" pitchFamily="34" charset="0"/>
              </a:rPr>
              <a:t>19% der Ernteproben mit ungenügendem Backtest</a:t>
            </a:r>
          </a:p>
        </p:txBody>
      </p:sp>
      <p:pic>
        <p:nvPicPr>
          <p:cNvPr id="4" name="Grafik 3" descr="Ein Bild, das Text, Schrift, Screenshot, Logo enthält.&#10;&#10;KI-generierte Inhalte können fehlerhaft sein.">
            <a:extLst>
              <a:ext uri="{FF2B5EF4-FFF2-40B4-BE49-F238E27FC236}">
                <a16:creationId xmlns:a16="http://schemas.microsoft.com/office/drawing/2014/main" id="{517BF898-26F3-22D0-AC73-2ED0959F4D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186" y="1857924"/>
            <a:ext cx="3597687" cy="2396765"/>
          </a:xfrm>
          <a:prstGeom prst="rect">
            <a:avLst/>
          </a:prstGeom>
        </p:spPr>
      </p:pic>
      <p:pic>
        <p:nvPicPr>
          <p:cNvPr id="5" name="Grafik 4" descr="Ein Bild, das Text, Schrift, Screenshot, Logo enthält.&#10;&#10;KI-generierte Inhalte können fehlerhaft sein.">
            <a:extLst>
              <a:ext uri="{FF2B5EF4-FFF2-40B4-BE49-F238E27FC236}">
                <a16:creationId xmlns:a16="http://schemas.microsoft.com/office/drawing/2014/main" id="{78ECFC3B-CC4A-EF01-0968-4D6D020291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08"/>
          <a:stretch/>
        </p:blipFill>
        <p:spPr>
          <a:xfrm>
            <a:off x="8255450" y="3955925"/>
            <a:ext cx="3559736" cy="207723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4BE1589-1F9C-C36B-812A-584C55A2E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1690721"/>
            <a:ext cx="1142568" cy="72162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77D0635-C91C-32D3-2E85-A70A664672D7}"/>
              </a:ext>
            </a:extLst>
          </p:cNvPr>
          <p:cNvSpPr txBox="1"/>
          <p:nvPr/>
        </p:nvSpPr>
        <p:spPr>
          <a:xfrm>
            <a:off x="7187116" y="2008659"/>
            <a:ext cx="13423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+mn-lt"/>
              </a:rPr>
              <a:t>Anzahl Proben</a:t>
            </a:r>
            <a:endParaRPr lang="de-CH" sz="1800" dirty="0" err="1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AA7C720-CC6E-4DE4-7B30-BACE32918E74}"/>
              </a:ext>
            </a:extLst>
          </p:cNvPr>
          <p:cNvSpPr txBox="1"/>
          <p:nvPr/>
        </p:nvSpPr>
        <p:spPr>
          <a:xfrm>
            <a:off x="10460769" y="2557799"/>
            <a:ext cx="15386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latin typeface="+mn-lt"/>
              </a:rPr>
              <a:t>Backqualität</a:t>
            </a:r>
            <a:endParaRPr lang="de-CH" sz="1400" dirty="0" err="1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B09AEB3-319B-4AB4-A9AD-0C414A766EE2}"/>
              </a:ext>
            </a:extLst>
          </p:cNvPr>
          <p:cNvSpPr txBox="1"/>
          <p:nvPr/>
        </p:nvSpPr>
        <p:spPr>
          <a:xfrm>
            <a:off x="10756375" y="2866030"/>
            <a:ext cx="163406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gut</a:t>
            </a:r>
          </a:p>
          <a:p>
            <a:pPr algn="l"/>
            <a:r>
              <a:rPr lang="de-DE" sz="1100" dirty="0">
                <a:latin typeface="+mn-lt"/>
              </a:rPr>
              <a:t>ungenügend</a:t>
            </a:r>
            <a:endParaRPr lang="de-CH" sz="1100" dirty="0" err="1">
              <a:latin typeface="+mn-lt"/>
            </a:endParaRPr>
          </a:p>
        </p:txBody>
      </p:sp>
      <p:pic>
        <p:nvPicPr>
          <p:cNvPr id="14" name="Grafik 13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3B5C0A51-D24B-ABF3-F8CF-C9A7B5738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7583" y="199464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27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54EE7-0FC0-218C-2A9E-C512824A4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D43A6B70-E211-EF61-5FD0-71E48D886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97" y="1855037"/>
            <a:ext cx="8280000" cy="5175274"/>
          </a:xfrm>
          <a:prstGeom prst="rect">
            <a:avLst/>
          </a:prstGeom>
        </p:spPr>
      </p:pic>
      <p:pic>
        <p:nvPicPr>
          <p:cNvPr id="13" name="Grafik 12" descr="Ein Bild, das Text, Schrift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DF88B351-CDB7-BBE7-FE28-2AEC860C8F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5437" y="1866449"/>
            <a:ext cx="3589985" cy="2391635"/>
          </a:xfrm>
          <a:prstGeom prst="rect">
            <a:avLst/>
          </a:prstGeom>
        </p:spPr>
      </p:pic>
      <p:pic>
        <p:nvPicPr>
          <p:cNvPr id="11" name="Grafik 10" descr="Ein Bild, das Text, Schrift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02F31C55-F059-41C6-69DC-6E6641C41C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b="8712"/>
          <a:stretch>
            <a:fillRect/>
          </a:stretch>
        </p:blipFill>
        <p:spPr>
          <a:xfrm>
            <a:off x="8308090" y="3994467"/>
            <a:ext cx="3589200" cy="21827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4B5040-F265-0E8C-7896-1D20130A8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85" y="193234"/>
            <a:ext cx="11306174" cy="514636"/>
          </a:xfrm>
        </p:spPr>
        <p:txBody>
          <a:bodyPr/>
          <a:lstStyle/>
          <a:p>
            <a:r>
              <a:rPr lang="de-CH" sz="2800" b="1" dirty="0"/>
              <a:t>Ergebnisse Kartoffelproben 2025 (n=105)</a:t>
            </a:r>
            <a:br>
              <a:rPr lang="de-CH" sz="2800" b="1" dirty="0"/>
            </a:br>
            <a:r>
              <a:rPr lang="de-CH" sz="2000" dirty="0"/>
              <a:t>Probenahme im gesamten Anbaugebiet in Abhängigkeit der Kartoffeldichte </a:t>
            </a:r>
            <a:endParaRPr lang="de-CH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15A167-F86D-3191-6D26-3D0FF49CD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0" y="1014762"/>
            <a:ext cx="11306175" cy="5151088"/>
          </a:xfrm>
        </p:spPr>
        <p:txBody>
          <a:bodyPr/>
          <a:lstStyle/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E374003-2EF1-41C8-54DA-DDD9AF229735}"/>
              </a:ext>
            </a:extLst>
          </p:cNvPr>
          <p:cNvSpPr txBox="1"/>
          <p:nvPr/>
        </p:nvSpPr>
        <p:spPr>
          <a:xfrm>
            <a:off x="292133" y="976931"/>
            <a:ext cx="11597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/>
              </a:buClr>
              <a:buFont typeface="Wingdings 3" panose="05040102010807070707" pitchFamily="18" charset="2"/>
              <a:buChar char=""/>
            </a:pPr>
            <a:r>
              <a:rPr lang="de-CH" sz="1600" dirty="0">
                <a:latin typeface="Lucida Sans" panose="020B0602030504020204" pitchFamily="34" charset="0"/>
              </a:rPr>
              <a:t>16% der Ernteproben positiv für </a:t>
            </a:r>
            <a:r>
              <a:rPr lang="de-CH" sz="1600" b="1" dirty="0" err="1">
                <a:latin typeface="Lucida Sans" panose="020B0602030504020204" pitchFamily="34" charset="0"/>
              </a:rPr>
              <a:t>Arsenophonus</a:t>
            </a:r>
            <a:r>
              <a:rPr lang="de-CH" sz="1600" b="1" dirty="0">
                <a:latin typeface="Lucida Sans" panose="020B0602030504020204" pitchFamily="34" charset="0"/>
              </a:rPr>
              <a:t> (SBR)</a:t>
            </a:r>
            <a:r>
              <a:rPr lang="de-CH" sz="1600" dirty="0">
                <a:latin typeface="Lucida Sans" panose="020B0602030504020204" pitchFamily="34" charset="0"/>
              </a:rPr>
              <a:t>, keine positiven Proben in der Ost-CH </a:t>
            </a:r>
          </a:p>
          <a:p>
            <a:pPr marL="342900" indent="-342900">
              <a:buClr>
                <a:schemeClr val="accent6"/>
              </a:buClr>
              <a:buFont typeface="Wingdings 3" panose="05040102010807070707" pitchFamily="18" charset="2"/>
              <a:buChar char=""/>
            </a:pPr>
            <a:r>
              <a:rPr lang="de-CH" sz="1600" dirty="0">
                <a:latin typeface="Lucida Sans" panose="020B0602030504020204" pitchFamily="34" charset="0"/>
              </a:rPr>
              <a:t>Nur 2 Ernteproben positiv für </a:t>
            </a:r>
            <a:r>
              <a:rPr lang="de-CH" sz="1600" b="1" dirty="0" err="1">
                <a:latin typeface="Lucida Sans" panose="020B0602030504020204" pitchFamily="34" charset="0"/>
              </a:rPr>
              <a:t>Stolbur</a:t>
            </a:r>
            <a:r>
              <a:rPr lang="de-CH" sz="1600" dirty="0">
                <a:latin typeface="Lucida Sans" panose="020B0602030504020204" pitchFamily="34" charset="0"/>
              </a:rPr>
              <a:t>.</a:t>
            </a:r>
          </a:p>
          <a:p>
            <a:pPr marL="342900" indent="-342900">
              <a:buClr>
                <a:schemeClr val="accent6"/>
              </a:buClr>
              <a:buFont typeface="Wingdings 3" panose="05040102010807070707" pitchFamily="18" charset="2"/>
              <a:buChar char=""/>
            </a:pPr>
            <a:r>
              <a:rPr lang="de-CH" sz="1600" dirty="0">
                <a:latin typeface="Lucida Sans" panose="020B0602030504020204" pitchFamily="34" charset="0"/>
              </a:rPr>
              <a:t>7% der Ernteproben mit ungenügendem Backtest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987D2CD-00F3-EFE2-C1FF-BBED894BF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1690721"/>
            <a:ext cx="1142568" cy="72162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E99F8E3-5D67-1C90-DAFA-F68B517E13E6}"/>
              </a:ext>
            </a:extLst>
          </p:cNvPr>
          <p:cNvSpPr txBox="1"/>
          <p:nvPr/>
        </p:nvSpPr>
        <p:spPr>
          <a:xfrm>
            <a:off x="7187116" y="2008659"/>
            <a:ext cx="13423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>
                <a:latin typeface="+mn-lt"/>
              </a:rPr>
              <a:t>Anzahl Proben</a:t>
            </a:r>
            <a:endParaRPr lang="de-CH" sz="1800" dirty="0" err="1">
              <a:latin typeface="+mn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FAC2E2E-8E3B-9E14-6419-D4ECE617401D}"/>
              </a:ext>
            </a:extLst>
          </p:cNvPr>
          <p:cNvSpPr txBox="1"/>
          <p:nvPr/>
        </p:nvSpPr>
        <p:spPr>
          <a:xfrm>
            <a:off x="10035318" y="6507605"/>
            <a:ext cx="2794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de-CH" sz="1200" dirty="0">
                <a:latin typeface="Lucida Sans" panose="020B0602030504020204" pitchFamily="34" charset="0"/>
              </a:rPr>
              <a:t>Provisorische Ergebnisse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D70CAB3-E350-42B3-2378-A118EF51CFFC}"/>
              </a:ext>
            </a:extLst>
          </p:cNvPr>
          <p:cNvSpPr txBox="1"/>
          <p:nvPr/>
        </p:nvSpPr>
        <p:spPr>
          <a:xfrm>
            <a:off x="1590727" y="5371803"/>
            <a:ext cx="650888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CH" sz="1400" dirty="0">
                <a:solidFill>
                  <a:srgbClr val="C00000"/>
                </a:solidFill>
                <a:latin typeface="+mj-lt"/>
              </a:rPr>
              <a:t>Provisorische Ergebnisse 2025: 133 Knollenproben via PCR analysiert!</a:t>
            </a:r>
          </a:p>
          <a:p>
            <a:r>
              <a:rPr lang="de-CH" sz="1400" dirty="0">
                <a:latin typeface="+mj-lt"/>
              </a:rPr>
              <a:t>18 positiv für </a:t>
            </a:r>
            <a:r>
              <a:rPr lang="de-CH" sz="1400" dirty="0" err="1">
                <a:latin typeface="+mj-lt"/>
              </a:rPr>
              <a:t>Arsenophonus</a:t>
            </a:r>
            <a:r>
              <a:rPr lang="de-CH" sz="1400" dirty="0">
                <a:latin typeface="+mj-lt"/>
              </a:rPr>
              <a:t> (=13.5%), 2 für </a:t>
            </a:r>
            <a:r>
              <a:rPr lang="de-CH" sz="1400" dirty="0" err="1">
                <a:latin typeface="+mj-lt"/>
              </a:rPr>
              <a:t>Stolbur</a:t>
            </a:r>
            <a:r>
              <a:rPr lang="de-CH" sz="1400" dirty="0">
                <a:latin typeface="+mj-lt"/>
              </a:rPr>
              <a:t> (1.5%)</a:t>
            </a:r>
          </a:p>
          <a:p>
            <a:endParaRPr lang="de-CH" sz="1400" dirty="0">
              <a:latin typeface="+mj-lt"/>
            </a:endParaRPr>
          </a:p>
          <a:p>
            <a:pPr marL="0" indent="0">
              <a:buNone/>
            </a:pPr>
            <a:r>
              <a:rPr lang="de-CH" sz="1400" dirty="0">
                <a:solidFill>
                  <a:srgbClr val="C00000"/>
                </a:solidFill>
                <a:latin typeface="+mj-lt"/>
              </a:rPr>
              <a:t>105 Muster mit vollständigen Daten (Koordinaten, Backtest, Sorte)</a:t>
            </a:r>
          </a:p>
          <a:p>
            <a:r>
              <a:rPr lang="de-CH" sz="1400" dirty="0">
                <a:latin typeface="+mj-lt"/>
              </a:rPr>
              <a:t>Geringerer Anteil Knollenproben mit ungenügendem Backtest als 2024. Stimmt mit Einschätzung der Abnehmer überein! </a:t>
            </a:r>
          </a:p>
        </p:txBody>
      </p:sp>
      <p:pic>
        <p:nvPicPr>
          <p:cNvPr id="4" name="Grafik 3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2387EE90-1B25-8C16-75E1-F2E04A329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7583" y="199464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88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Karte, Diagramm enthält.&#10;&#10;KI-generierte Inhalte können fehlerhaft sein.">
            <a:extLst>
              <a:ext uri="{FF2B5EF4-FFF2-40B4-BE49-F238E27FC236}">
                <a16:creationId xmlns:a16="http://schemas.microsoft.com/office/drawing/2014/main" id="{681F38B0-6AD8-14D7-7CE8-2DFD809DAF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310" y="857819"/>
            <a:ext cx="10126571" cy="578731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836AA419-EFBB-5159-ACB3-ABAC45C2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6" y="109833"/>
            <a:ext cx="12047063" cy="514636"/>
          </a:xfrm>
        </p:spPr>
        <p:txBody>
          <a:bodyPr/>
          <a:lstStyle/>
          <a:p>
            <a:r>
              <a:rPr lang="de-CH" sz="2600" b="1" dirty="0" err="1"/>
              <a:t>Zikadenmonitoring</a:t>
            </a:r>
            <a:r>
              <a:rPr lang="de-CH" sz="2600" b="1" dirty="0"/>
              <a:t> 2024 in Kartoffeln, Zuckerrüben &amp; Gemüse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6E3E1EB-A3B6-C8AD-DD26-3EAD0A9E4355}"/>
              </a:ext>
            </a:extLst>
          </p:cNvPr>
          <p:cNvSpPr/>
          <p:nvPr/>
        </p:nvSpPr>
        <p:spPr>
          <a:xfrm rot="20066610">
            <a:off x="5867878" y="1193345"/>
            <a:ext cx="1915064" cy="1147887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accent5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811068-2ED8-9642-9C98-43F3B03938AB}"/>
              </a:ext>
            </a:extLst>
          </p:cNvPr>
          <p:cNvSpPr txBox="1"/>
          <p:nvPr/>
        </p:nvSpPr>
        <p:spPr>
          <a:xfrm>
            <a:off x="80406" y="2910107"/>
            <a:ext cx="317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arenR"/>
            </a:pPr>
            <a:r>
              <a:rPr lang="de-DE" sz="1200" dirty="0">
                <a:latin typeface="+mn-lt"/>
              </a:rPr>
              <a:t>2 Zikaden mit </a:t>
            </a:r>
            <a:r>
              <a:rPr lang="de-DE" sz="1200" dirty="0" err="1">
                <a:latin typeface="+mn-lt"/>
              </a:rPr>
              <a:t>Stolbur</a:t>
            </a:r>
            <a:endParaRPr lang="de-DE" sz="1200" dirty="0">
              <a:latin typeface="+mn-lt"/>
            </a:endParaRPr>
          </a:p>
          <a:p>
            <a:pPr marL="342900" indent="-342900" algn="l">
              <a:buAutoNum type="arabicParenR"/>
            </a:pPr>
            <a:r>
              <a:rPr lang="de-DE" sz="1200" dirty="0">
                <a:latin typeface="+mn-lt"/>
              </a:rPr>
              <a:t>1 Zikade mit </a:t>
            </a:r>
            <a:r>
              <a:rPr lang="de-DE" sz="1200" dirty="0" err="1">
                <a:latin typeface="+mn-lt"/>
              </a:rPr>
              <a:t>Stolbur</a:t>
            </a:r>
            <a:endParaRPr lang="de-CH" sz="1200" dirty="0" err="1">
              <a:latin typeface="+mn-lt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AD0E503-C7C3-7C77-7111-E4FE81834CB9}"/>
              </a:ext>
            </a:extLst>
          </p:cNvPr>
          <p:cNvSpPr/>
          <p:nvPr/>
        </p:nvSpPr>
        <p:spPr>
          <a:xfrm rot="19847176">
            <a:off x="2892284" y="2719548"/>
            <a:ext cx="3216216" cy="1147887"/>
          </a:xfrm>
          <a:prstGeom prst="ellipse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accent5"/>
              </a:solidFill>
            </a:endParaRP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25EC80C7-4DD1-F965-A938-E6442837F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408200"/>
              </p:ext>
            </p:extLst>
          </p:nvPr>
        </p:nvGraphicFramePr>
        <p:xfrm>
          <a:off x="145585" y="754334"/>
          <a:ext cx="3639653" cy="214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515">
                  <a:extLst>
                    <a:ext uri="{9D8B030D-6E8A-4147-A177-3AD203B41FA5}">
                      <a16:colId xmlns:a16="http://schemas.microsoft.com/office/drawing/2014/main" val="3037077959"/>
                    </a:ext>
                  </a:extLst>
                </a:gridCol>
                <a:gridCol w="932892">
                  <a:extLst>
                    <a:ext uri="{9D8B030D-6E8A-4147-A177-3AD203B41FA5}">
                      <a16:colId xmlns:a16="http://schemas.microsoft.com/office/drawing/2014/main" val="1875311028"/>
                    </a:ext>
                  </a:extLst>
                </a:gridCol>
                <a:gridCol w="909246">
                  <a:extLst>
                    <a:ext uri="{9D8B030D-6E8A-4147-A177-3AD203B41FA5}">
                      <a16:colId xmlns:a16="http://schemas.microsoft.com/office/drawing/2014/main" val="4237899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CH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solidFill>
                            <a:srgbClr val="00B0F0"/>
                          </a:solidFill>
                        </a:rPr>
                        <a:t>West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solidFill>
                            <a:srgbClr val="C00000"/>
                          </a:solidFill>
                        </a:rPr>
                        <a:t>Ost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452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dirty="0"/>
                        <a:t>Anzahl Standorte mit Klebefallen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1" dirty="0">
                          <a:solidFill>
                            <a:srgbClr val="00B0F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1" dirty="0">
                          <a:solidFill>
                            <a:srgbClr val="C00000"/>
                          </a:solidFill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61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dirty="0"/>
                        <a:t>Anzahl Zikaden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1" dirty="0">
                          <a:solidFill>
                            <a:srgbClr val="00B0F0"/>
                          </a:solidFill>
                        </a:rPr>
                        <a:t>1092</a:t>
                      </a:r>
                      <a:r>
                        <a:rPr lang="de-CH" sz="1600" baseline="30000" dirty="0"/>
                        <a:t>1)</a:t>
                      </a:r>
                      <a:endParaRPr lang="de-CH" sz="1600" b="1" baseline="300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1" dirty="0">
                          <a:solidFill>
                            <a:srgbClr val="C00000"/>
                          </a:solidFill>
                        </a:rPr>
                        <a:t>62</a:t>
                      </a:r>
                      <a:r>
                        <a:rPr lang="de-CH" sz="1600" baseline="30000" dirty="0"/>
                        <a:t>2)</a:t>
                      </a:r>
                      <a:endParaRPr lang="de-CH" sz="1600" b="1" baseline="30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168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dirty="0"/>
                        <a:t>% positiv </a:t>
                      </a:r>
                      <a:r>
                        <a:rPr lang="de-CH" sz="1600" dirty="0" err="1"/>
                        <a:t>Arsenophonus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1" dirty="0">
                          <a:solidFill>
                            <a:srgbClr val="00B0F0"/>
                          </a:solidFill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1" dirty="0">
                          <a:solidFill>
                            <a:srgbClr val="C00000"/>
                          </a:solidFill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279888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11F9B77-ED11-84E6-AC04-EADC32340898}"/>
              </a:ext>
            </a:extLst>
          </p:cNvPr>
          <p:cNvSpPr txBox="1"/>
          <p:nvPr/>
        </p:nvSpPr>
        <p:spPr>
          <a:xfrm>
            <a:off x="6994" y="6331052"/>
            <a:ext cx="38494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CH" sz="1600" dirty="0">
                <a:latin typeface="+mn-lt"/>
              </a:rPr>
              <a:t>Analysen Osten = SFZ &amp; Agroscope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9AF0502-F484-3728-75BB-D290011E03E2}"/>
              </a:ext>
            </a:extLst>
          </p:cNvPr>
          <p:cNvSpPr txBox="1"/>
          <p:nvPr/>
        </p:nvSpPr>
        <p:spPr>
          <a:xfrm>
            <a:off x="6332220" y="6202144"/>
            <a:ext cx="397764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de-CH" sz="2200" dirty="0" err="1">
              <a:latin typeface="+mn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C6D6552-9B9E-EFCC-305F-3F6B07C8D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6" y="4343400"/>
            <a:ext cx="2901066" cy="187097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6365268-1E0E-C162-73ED-3571E95DEF4D}"/>
              </a:ext>
            </a:extLst>
          </p:cNvPr>
          <p:cNvSpPr txBox="1"/>
          <p:nvPr/>
        </p:nvSpPr>
        <p:spPr>
          <a:xfrm>
            <a:off x="10077450" y="1428750"/>
            <a:ext cx="20948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% Kartoffeln, Rüben und Gemüse an der LN</a:t>
            </a:r>
            <a:endParaRPr lang="de-CH" sz="1600" dirty="0" err="1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08FD44D-1F2F-FD3C-8B40-1CE88D880A91}"/>
              </a:ext>
            </a:extLst>
          </p:cNvPr>
          <p:cNvSpPr txBox="1"/>
          <p:nvPr/>
        </p:nvSpPr>
        <p:spPr>
          <a:xfrm>
            <a:off x="10151747" y="3497901"/>
            <a:ext cx="20948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Anzahl Zikaden je Klebfalle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6BD2A4A-9651-3226-8190-2F519F36CF47}"/>
              </a:ext>
            </a:extLst>
          </p:cNvPr>
          <p:cNvSpPr txBox="1"/>
          <p:nvPr/>
        </p:nvSpPr>
        <p:spPr>
          <a:xfrm>
            <a:off x="10915650" y="2250222"/>
            <a:ext cx="1211819" cy="4479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de-CH" sz="2200" dirty="0" err="1">
              <a:latin typeface="+mn-lt"/>
            </a:endParaRPr>
          </a:p>
        </p:txBody>
      </p:sp>
      <p:pic>
        <p:nvPicPr>
          <p:cNvPr id="6" name="Grafik 5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00EA9B78-322C-27D4-ECAF-E6BC2516A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26" y="643075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3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56CCC-1253-DC7B-C5AE-11F8D183A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3AB6936-57AD-D230-B59E-B1820432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1" y="112323"/>
            <a:ext cx="11760829" cy="514636"/>
          </a:xfrm>
        </p:spPr>
        <p:txBody>
          <a:bodyPr/>
          <a:lstStyle/>
          <a:p>
            <a:r>
              <a:rPr lang="de-CH" sz="2800" b="1" dirty="0" err="1"/>
              <a:t>Zikadenmonitoring</a:t>
            </a:r>
            <a:r>
              <a:rPr lang="de-CH" sz="2800" b="1" dirty="0"/>
              <a:t> 2025 in Kartoffeln, Zuckerrüben &amp; Gemüse</a:t>
            </a:r>
            <a:br>
              <a:rPr lang="de-CH" sz="2800" b="1" dirty="0"/>
            </a:br>
            <a:endParaRPr lang="de-CH" sz="2800" i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8E34BC7-2BEF-F9D9-DAF1-9E26223923BC}"/>
              </a:ext>
            </a:extLst>
          </p:cNvPr>
          <p:cNvSpPr txBox="1"/>
          <p:nvPr/>
        </p:nvSpPr>
        <p:spPr>
          <a:xfrm>
            <a:off x="6809874" y="5912477"/>
            <a:ext cx="245444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de-CH" sz="2200" dirty="0" err="1"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1B63EA-3C81-02C1-5EBA-90F34594B6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3" r="-1" b="9847"/>
          <a:stretch>
            <a:fillRect/>
          </a:stretch>
        </p:blipFill>
        <p:spPr>
          <a:xfrm>
            <a:off x="272215" y="650458"/>
            <a:ext cx="11354099" cy="5914531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0691CBFF-8D2E-C3D1-8778-FF951334B6BA}"/>
              </a:ext>
            </a:extLst>
          </p:cNvPr>
          <p:cNvSpPr txBox="1"/>
          <p:nvPr/>
        </p:nvSpPr>
        <p:spPr>
          <a:xfrm>
            <a:off x="9264316" y="1607980"/>
            <a:ext cx="2473750" cy="46148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de-CH" sz="2200" dirty="0" err="1">
              <a:latin typeface="+mn-lt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C03F0B4D-0239-1C09-2D72-47E7CD1F6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734" y="4959673"/>
            <a:ext cx="1432782" cy="16826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A800D1A-34A2-A0E4-6E31-86565BB36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503" y="4901444"/>
            <a:ext cx="1986460" cy="179905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9BE1DA-333F-7E07-1915-A61472071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1373" y="624788"/>
            <a:ext cx="1522901" cy="514636"/>
          </a:xfrm>
          <a:prstGeom prst="rect">
            <a:avLst/>
          </a:prstGeom>
        </p:spPr>
      </p:pic>
      <p:pic>
        <p:nvPicPr>
          <p:cNvPr id="13" name="Picture 10" descr="Bildergebnis fÃ¼r landwirtschaftliche schule salez">
            <a:extLst>
              <a:ext uri="{FF2B5EF4-FFF2-40B4-BE49-F238E27FC236}">
                <a16:creationId xmlns:a16="http://schemas.microsoft.com/office/drawing/2014/main" id="{2FD16514-554D-FC2A-A64F-5ED8D003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1733" y="624788"/>
            <a:ext cx="1653049" cy="73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ildergebnis fÃ¼r inforama">
            <a:extLst>
              <a:ext uri="{FF2B5EF4-FFF2-40B4-BE49-F238E27FC236}">
                <a16:creationId xmlns:a16="http://schemas.microsoft.com/office/drawing/2014/main" id="{A79E1246-37F0-E130-E4D4-6368CBAB6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798" y="1235515"/>
            <a:ext cx="1312476" cy="58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Bildergebnis fÃ¼r wallierhof">
            <a:extLst>
              <a:ext uri="{FF2B5EF4-FFF2-40B4-BE49-F238E27FC236}">
                <a16:creationId xmlns:a16="http://schemas.microsoft.com/office/drawing/2014/main" id="{4DB48149-FCBC-1EC0-548A-5EB947E15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2113" y="1265778"/>
            <a:ext cx="1357615" cy="5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ldergebnis fÃ¼r thurgau">
            <a:extLst>
              <a:ext uri="{FF2B5EF4-FFF2-40B4-BE49-F238E27FC236}">
                <a16:creationId xmlns:a16="http://schemas.microsoft.com/office/drawing/2014/main" id="{94E85B4D-2394-F647-6FC7-69DBA814D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798" y="1945583"/>
            <a:ext cx="1325577" cy="45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8D69B74-5770-567B-C9C0-AA14B1F51FB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935" y="2047233"/>
            <a:ext cx="1703818" cy="47063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1C3B788-5487-86FA-663B-E3DEC92B5E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1374" y="2509628"/>
            <a:ext cx="1585698" cy="667663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E032ED6-6972-9916-9DAD-15080BEF9AEC}"/>
              </a:ext>
            </a:extLst>
          </p:cNvPr>
          <p:cNvSpPr txBox="1"/>
          <p:nvPr/>
        </p:nvSpPr>
        <p:spPr>
          <a:xfrm>
            <a:off x="9412517" y="2702652"/>
            <a:ext cx="2404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>
                <a:latin typeface="+mn-lt"/>
              </a:rPr>
              <a:t>Extension Gemüsebau</a:t>
            </a:r>
            <a:endParaRPr lang="de-CH" sz="1400" b="1" dirty="0" err="1">
              <a:latin typeface="+mn-lt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F948EFA-713F-DA8E-52BC-2BCFBF613E42}"/>
              </a:ext>
            </a:extLst>
          </p:cNvPr>
          <p:cNvSpPr txBox="1"/>
          <p:nvPr/>
        </p:nvSpPr>
        <p:spPr>
          <a:xfrm>
            <a:off x="9429750" y="3027641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>
                <a:latin typeface="+mn-lt"/>
              </a:rPr>
              <a:t>Versuchsstation Gemüsebau,</a:t>
            </a:r>
          </a:p>
          <a:p>
            <a:pPr algn="l"/>
            <a:r>
              <a:rPr lang="de-CH" sz="1400" b="1" dirty="0">
                <a:latin typeface="+mn-lt"/>
              </a:rPr>
              <a:t>Seeland</a:t>
            </a:r>
          </a:p>
        </p:txBody>
      </p:sp>
      <p:pic>
        <p:nvPicPr>
          <p:cNvPr id="26" name="Grafik 25" descr="Ein Bild, das Schrift, Text, Grafiken, Reihe enthält.&#10;&#10;KI-generierte Inhalte können fehlerhaft sein.">
            <a:extLst>
              <a:ext uri="{FF2B5EF4-FFF2-40B4-BE49-F238E27FC236}">
                <a16:creationId xmlns:a16="http://schemas.microsoft.com/office/drawing/2014/main" id="{FF4FB3E3-DBE9-49A7-AC42-76CD8F4EDF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1351" y="3583614"/>
            <a:ext cx="2406774" cy="495325"/>
          </a:xfrm>
          <a:prstGeom prst="rect">
            <a:avLst/>
          </a:prstGeom>
        </p:spPr>
      </p:pic>
      <p:pic>
        <p:nvPicPr>
          <p:cNvPr id="31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71C4F078-B53D-7AC7-A29C-3BFA9A4D016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346" y="4245890"/>
            <a:ext cx="1406480" cy="322969"/>
          </a:xfrm>
          <a:prstGeom prst="rect">
            <a:avLst/>
          </a:prstGeom>
        </p:spPr>
      </p:pic>
      <p:pic>
        <p:nvPicPr>
          <p:cNvPr id="33" name="Grafik 32" descr="Ein Bild, das Logo, Symbol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0D71DA8E-E580-5BCA-2D49-7C0C0C737F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7682" y="4137890"/>
            <a:ext cx="654084" cy="387370"/>
          </a:xfrm>
          <a:prstGeom prst="rect">
            <a:avLst/>
          </a:prstGeom>
        </p:spPr>
      </p:pic>
      <p:pic>
        <p:nvPicPr>
          <p:cNvPr id="5" name="Grafik 4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1266E034-12AA-1D09-C58D-7CE1A47705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1794" y="3616532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23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34A18-81BA-FF43-7A42-98E69A079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A6837D7-9BAC-4F66-EC2F-170EF3AD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1" y="112323"/>
            <a:ext cx="11760829" cy="514636"/>
          </a:xfrm>
        </p:spPr>
        <p:txBody>
          <a:bodyPr/>
          <a:lstStyle/>
          <a:p>
            <a:r>
              <a:rPr lang="de-CH" sz="2800" b="1" dirty="0" err="1"/>
              <a:t>Zikadenmonitoring</a:t>
            </a:r>
            <a:r>
              <a:rPr lang="de-CH" sz="2800" b="1" dirty="0"/>
              <a:t> 2025 in Kartoffeln, Zuckerrüben &amp; Gemüse</a:t>
            </a:r>
            <a:br>
              <a:rPr lang="de-CH" sz="2800" b="1" dirty="0"/>
            </a:br>
            <a:endParaRPr lang="de-CH" sz="2800" i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B67C60-06E3-6053-7BB4-F15E1964C6C9}"/>
              </a:ext>
            </a:extLst>
          </p:cNvPr>
          <p:cNvSpPr txBox="1"/>
          <p:nvPr/>
        </p:nvSpPr>
        <p:spPr>
          <a:xfrm>
            <a:off x="6809874" y="5912477"/>
            <a:ext cx="245444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de-CH" sz="2200" dirty="0" err="1"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67892E6-2483-67E8-AA25-6CE51A5F8D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3" r="-1" b="9847"/>
          <a:stretch>
            <a:fillRect/>
          </a:stretch>
        </p:blipFill>
        <p:spPr>
          <a:xfrm>
            <a:off x="272215" y="650458"/>
            <a:ext cx="11354099" cy="5914531"/>
          </a:xfrm>
          <a:prstGeom prst="rect">
            <a:avLst/>
          </a:prstGeom>
        </p:spPr>
      </p:pic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D6B43F41-4024-6E78-3850-ABA5239FC8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645642"/>
              </p:ext>
            </p:extLst>
          </p:nvPr>
        </p:nvGraphicFramePr>
        <p:xfrm>
          <a:off x="3548005" y="2808738"/>
          <a:ext cx="3047842" cy="2329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2D897900-F2A8-A465-2E97-0FFB79C56A72}"/>
              </a:ext>
            </a:extLst>
          </p:cNvPr>
          <p:cNvSpPr txBox="1"/>
          <p:nvPr/>
        </p:nvSpPr>
        <p:spPr>
          <a:xfrm>
            <a:off x="3948854" y="4979353"/>
            <a:ext cx="313617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de-CH" sz="1600" dirty="0"/>
              <a:t>Beladung der SGFZ mit ARSEPH Saison 2025, KW 25</a:t>
            </a:r>
          </a:p>
          <a:p>
            <a:pPr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de-CH" sz="1600" dirty="0"/>
              <a:t>Zuckerrüben, </a:t>
            </a:r>
            <a:r>
              <a:rPr lang="de-CH" sz="1600" dirty="0" err="1"/>
              <a:t>Ruppoldsried</a:t>
            </a:r>
            <a:r>
              <a:rPr lang="de-CH" sz="1600" dirty="0"/>
              <a:t> (n=51)  Kartoffeln, Etzelkofen (n=31), </a:t>
            </a:r>
            <a:r>
              <a:rPr lang="de-CH" sz="1400" i="1" dirty="0"/>
              <a:t>Quelle: HAFL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0FCBB7B1-5462-7124-6083-5D65FAEBB149}"/>
              </a:ext>
            </a:extLst>
          </p:cNvPr>
          <p:cNvCxnSpPr>
            <a:cxnSpLocks/>
          </p:cNvCxnSpPr>
          <p:nvPr/>
        </p:nvCxnSpPr>
        <p:spPr>
          <a:xfrm>
            <a:off x="3436253" y="3125731"/>
            <a:ext cx="688072" cy="4241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11E3523D-05A3-1439-4935-B5B7BB082221}"/>
              </a:ext>
            </a:extLst>
          </p:cNvPr>
          <p:cNvSpPr/>
          <p:nvPr/>
        </p:nvSpPr>
        <p:spPr>
          <a:xfrm rot="19847176">
            <a:off x="1648507" y="2476442"/>
            <a:ext cx="3149401" cy="1598918"/>
          </a:xfrm>
          <a:prstGeom prst="ellipse">
            <a:avLst/>
          </a:prstGeom>
          <a:noFill/>
          <a:ln w="317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200" dirty="0">
              <a:solidFill>
                <a:schemeClr val="accent5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E57407-A0B6-A06B-BD5C-7068FEA8C328}"/>
              </a:ext>
            </a:extLst>
          </p:cNvPr>
          <p:cNvSpPr txBox="1"/>
          <p:nvPr/>
        </p:nvSpPr>
        <p:spPr>
          <a:xfrm>
            <a:off x="45216" y="682589"/>
            <a:ext cx="339103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lang="de-CH" sz="1600" dirty="0">
                <a:solidFill>
                  <a:srgbClr val="00B0F0"/>
                </a:solidFill>
                <a:latin typeface="+mn-lt"/>
              </a:rPr>
              <a:t>Poolproben (1-5 Zikaden/ Leimtafel) von 32 Standorten mit Fängen in der West-CH (n=81)</a:t>
            </a:r>
          </a:p>
          <a:p>
            <a:pPr>
              <a:spcAft>
                <a:spcPts val="600"/>
              </a:spcAft>
              <a:buClr>
                <a:schemeClr val="accent6"/>
              </a:buClr>
              <a:tabLst>
                <a:tab pos="266700" algn="l"/>
              </a:tabLst>
            </a:pPr>
            <a:r>
              <a:rPr lang="de-CH" sz="1600" dirty="0">
                <a:solidFill>
                  <a:srgbClr val="00B0F0"/>
                </a:solidFill>
              </a:rPr>
              <a:t>→</a:t>
            </a:r>
            <a:r>
              <a:rPr lang="de-CH" sz="1600" dirty="0">
                <a:solidFill>
                  <a:srgbClr val="00B0F0"/>
                </a:solidFill>
                <a:latin typeface="+mn-lt"/>
              </a:rPr>
              <a:t> 100% Nachweis von ARSEPH, </a:t>
            </a:r>
            <a:r>
              <a:rPr lang="de-CH" sz="1600" dirty="0">
                <a:solidFill>
                  <a:srgbClr val="00B0F0"/>
                </a:solidFill>
              </a:rPr>
              <a:t>→ </a:t>
            </a:r>
            <a:r>
              <a:rPr lang="de-CH" sz="1600" dirty="0">
                <a:solidFill>
                  <a:srgbClr val="00B0F0"/>
                </a:solidFill>
                <a:latin typeface="+mn-lt"/>
              </a:rPr>
              <a:t>1.2% Poolproben mit 	Doppelinfektion (ARSEPH &amp; 	</a:t>
            </a:r>
            <a:r>
              <a:rPr lang="de-CH" sz="1600" dirty="0" err="1">
                <a:solidFill>
                  <a:srgbClr val="00B0F0"/>
                </a:solidFill>
                <a:latin typeface="+mn-lt"/>
              </a:rPr>
              <a:t>Stolbur</a:t>
            </a:r>
            <a:r>
              <a:rPr lang="de-CH" sz="1600" dirty="0">
                <a:solidFill>
                  <a:srgbClr val="00B0F0"/>
                </a:solidFill>
                <a:latin typeface="+mn-lt"/>
              </a:rPr>
              <a:t>)</a:t>
            </a:r>
          </a:p>
          <a:p>
            <a:pPr>
              <a:spcAft>
                <a:spcPts val="600"/>
              </a:spcAft>
              <a:buClr>
                <a:schemeClr val="accent6"/>
              </a:buClr>
              <a:tabLst>
                <a:tab pos="266700" algn="l"/>
              </a:tabLst>
            </a:pPr>
            <a:r>
              <a:rPr lang="de-CH" sz="1400" i="1" dirty="0">
                <a:solidFill>
                  <a:srgbClr val="00B0F0"/>
                </a:solidFill>
                <a:latin typeface="+mn-lt"/>
              </a:rPr>
              <a:t>Quelle: HAFL</a:t>
            </a:r>
            <a:endParaRPr lang="de-CH" sz="2000" i="1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4F86265-7567-4596-C62E-B006B86A603B}"/>
              </a:ext>
            </a:extLst>
          </p:cNvPr>
          <p:cNvSpPr txBox="1"/>
          <p:nvPr/>
        </p:nvSpPr>
        <p:spPr>
          <a:xfrm>
            <a:off x="9264316" y="1607980"/>
            <a:ext cx="2473750" cy="46148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de-CH" sz="2200" dirty="0" err="1">
              <a:latin typeface="+mn-lt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6FB6336-04E2-29C7-7AFC-25EF7FF1B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734" y="4045273"/>
            <a:ext cx="1432782" cy="16826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2EBA1F8-CE87-601F-78BE-1804C3A36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8503" y="3987044"/>
            <a:ext cx="1986460" cy="1799058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19E4B301-5E34-63A2-E7F8-104518DDDB43}"/>
              </a:ext>
            </a:extLst>
          </p:cNvPr>
          <p:cNvSpPr txBox="1"/>
          <p:nvPr/>
        </p:nvSpPr>
        <p:spPr>
          <a:xfrm>
            <a:off x="7589708" y="682589"/>
            <a:ext cx="4036606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lang="de-CH" sz="1600" dirty="0">
                <a:solidFill>
                  <a:schemeClr val="accent5"/>
                </a:solidFill>
                <a:latin typeface="+mn-lt"/>
              </a:rPr>
              <a:t>Monitoring SFZ in Zuckerrüben 2025: </a:t>
            </a:r>
            <a:r>
              <a:rPr lang="de-DE" sz="1600" dirty="0">
                <a:solidFill>
                  <a:schemeClr val="accent5"/>
                </a:solidFill>
                <a:latin typeface="+mn-lt"/>
              </a:rPr>
              <a:t>SH, TG, ZH, AG und LU. (provisorische Resultate)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CH" sz="1600" dirty="0">
                <a:solidFill>
                  <a:schemeClr val="accent5"/>
                </a:solidFill>
                <a:latin typeface="+mn-lt"/>
              </a:rPr>
              <a:t>19/59 der Standorte ohne Zikaden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CH" sz="1600" dirty="0">
                <a:solidFill>
                  <a:schemeClr val="accent5"/>
                </a:solidFill>
                <a:latin typeface="+mn-lt"/>
              </a:rPr>
              <a:t>22/59 mit unbeladenen Zikaden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CH" sz="1600" dirty="0">
                <a:solidFill>
                  <a:schemeClr val="accent5"/>
                </a:solidFill>
                <a:latin typeface="+mn-lt"/>
              </a:rPr>
              <a:t>18/59 mit beladenen Zikaden</a:t>
            </a:r>
          </a:p>
          <a:p>
            <a:pPr marL="266700" indent="-266700">
              <a:spcAft>
                <a:spcPts val="600"/>
              </a:spcAft>
              <a:buClr>
                <a:schemeClr val="accent6"/>
              </a:buClr>
            </a:pPr>
            <a:r>
              <a:rPr lang="de-CH" sz="1600" dirty="0">
                <a:solidFill>
                  <a:schemeClr val="accent5"/>
                </a:solidFill>
                <a:latin typeface="+mn-lt"/>
              </a:rPr>
              <a:t>	</a:t>
            </a:r>
            <a:r>
              <a:rPr lang="de-CH" sz="1600" dirty="0">
                <a:solidFill>
                  <a:srgbClr val="00B0F0"/>
                </a:solidFill>
              </a:rPr>
              <a:t> </a:t>
            </a:r>
            <a:r>
              <a:rPr lang="de-CH" sz="1600" dirty="0">
                <a:solidFill>
                  <a:srgbClr val="C00000"/>
                </a:solidFill>
              </a:rPr>
              <a:t>→</a:t>
            </a:r>
            <a:r>
              <a:rPr lang="de-CH" sz="1600" dirty="0">
                <a:solidFill>
                  <a:srgbClr val="00B0F0"/>
                </a:solidFill>
              </a:rPr>
              <a:t>  </a:t>
            </a:r>
            <a:r>
              <a:rPr lang="de-CH" sz="1600" dirty="0">
                <a:solidFill>
                  <a:schemeClr val="accent5"/>
                </a:solidFill>
                <a:latin typeface="+mn-lt"/>
              </a:rPr>
              <a:t>5% Beladung mit ARSEPH, 1 Zikade mit </a:t>
            </a:r>
            <a:r>
              <a:rPr lang="de-CH" sz="1600" dirty="0" err="1">
                <a:solidFill>
                  <a:schemeClr val="accent5"/>
                </a:solidFill>
                <a:latin typeface="+mn-lt"/>
              </a:rPr>
              <a:t>Stolbur</a:t>
            </a:r>
            <a:r>
              <a:rPr lang="de-CH" sz="1600" dirty="0">
                <a:solidFill>
                  <a:schemeClr val="accent5"/>
                </a:solidFill>
                <a:latin typeface="+mn-lt"/>
              </a:rPr>
              <a:t>, 1 Zikade Doppelinfektion (ARSEPH &amp; </a:t>
            </a:r>
            <a:r>
              <a:rPr lang="de-CH" sz="1600" dirty="0" err="1">
                <a:solidFill>
                  <a:schemeClr val="accent5"/>
                </a:solidFill>
                <a:latin typeface="+mn-lt"/>
              </a:rPr>
              <a:t>Stolbur</a:t>
            </a:r>
            <a:r>
              <a:rPr lang="de-CH" sz="1600" dirty="0">
                <a:solidFill>
                  <a:schemeClr val="accent5"/>
                </a:solidFill>
                <a:latin typeface="+mn-lt"/>
              </a:rPr>
              <a:t>)</a:t>
            </a:r>
          </a:p>
          <a:p>
            <a:pPr marL="0" lvl="2">
              <a:spcAft>
                <a:spcPts val="600"/>
              </a:spcAft>
              <a:buClr>
                <a:schemeClr val="accent6"/>
              </a:buClr>
              <a:tabLst>
                <a:tab pos="266700" algn="l"/>
              </a:tabLst>
            </a:pPr>
            <a:r>
              <a:rPr lang="de-CH" sz="1100" i="1" dirty="0">
                <a:solidFill>
                  <a:schemeClr val="accent5"/>
                </a:solidFill>
                <a:latin typeface="+mn-lt"/>
              </a:rPr>
              <a:t>	Quelle Ufa Revue, Daten &amp; Analysen von SFZ &amp; 	Agroscope</a:t>
            </a:r>
            <a:endParaRPr lang="de-CH" dirty="0"/>
          </a:p>
        </p:txBody>
      </p:sp>
      <p:pic>
        <p:nvPicPr>
          <p:cNvPr id="6" name="Grafik 5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C3D9719B-500C-062D-8534-6FD20ECD1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8594" y="6140935"/>
            <a:ext cx="1611843" cy="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5" grpId="0" animBg="1"/>
      <p:bldP spid="8" grpId="0" animBg="1"/>
      <p:bldP spid="19" grpId="0"/>
      <p:bldP spid="25" grpId="0"/>
    </p:bldLst>
  </p:timing>
</p:sld>
</file>

<file path=ppt/theme/theme1.xml><?xml version="1.0" encoding="utf-8"?>
<a:theme xmlns:a="http://schemas.openxmlformats.org/drawingml/2006/main" name="BFH_PPT_Vorlage_16-9">
  <a:themeElements>
    <a:clrScheme name="BFH richtig">
      <a:dk1>
        <a:srgbClr val="000000"/>
      </a:dk1>
      <a:lt1>
        <a:srgbClr val="FFFFFF"/>
      </a:lt1>
      <a:dk2>
        <a:srgbClr val="697D91"/>
      </a:dk2>
      <a:lt2>
        <a:srgbClr val="E0E4E8"/>
      </a:lt2>
      <a:accent1>
        <a:srgbClr val="556455"/>
      </a:accent1>
      <a:accent2>
        <a:srgbClr val="506E96"/>
      </a:accent2>
      <a:accent3>
        <a:srgbClr val="645078"/>
      </a:accent3>
      <a:accent4>
        <a:srgbClr val="786450"/>
      </a:accent4>
      <a:accent5>
        <a:srgbClr val="B41428"/>
      </a:accent5>
      <a:accent6>
        <a:srgbClr val="FAC300"/>
      </a:accent6>
      <a:hlink>
        <a:srgbClr val="000000"/>
      </a:hlink>
      <a:folHlink>
        <a:srgbClr val="000000"/>
      </a:folHlink>
    </a:clrScheme>
    <a:fontScheme name="BFH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 sz="2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2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FH_PPT_Vorlage_Refresh 2020.pptx" id="{5C351EED-08EE-5D43-A13C-0AD3240E0095}" vid="{8166BE34-FD93-894C-9811-BE4EB3221259}"/>
    </a:ext>
  </a:extLst>
</a:theme>
</file>

<file path=ppt/theme/theme2.xml><?xml version="1.0" encoding="utf-8"?>
<a:theme xmlns:a="http://schemas.openxmlformats.org/drawingml/2006/main" name="Agroscope_PowerPoint-Präsentation_2013_d">
  <a:themeElements>
    <a:clrScheme name="ART_PPT-Vorlage_deutsc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T_PPT-Vorlage_deuts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RT_PPT-Vorlage_deutsc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PPT-Vorlage_deutsc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PPT-Vorlage_deutsc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PPT-Vorlage_deutsc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PPT-Vorlage_deutsc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PPT-Vorlage_deutsc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PPT-Vorlage_deutsc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PPT-Vorlage_deutsc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PPT-Vorlage_deutsc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PPT-Vorlage_deutsc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PPT-Vorlage_deutsc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PPT-Vorlage_deutsc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aesentation-englisch" id="{20F4A5E0-F53D-46D5-85EF-939955188972}" vid="{93661A20-261B-47A4-BEAB-E247E643105C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1C7140-1754-4B45-913C-90F71ADB83CA}">
  <we:reference id="wa104051163" version="1.2.0.3" store="fr-FR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QMPilot_ContentType" ma:contentTypeID="0x0101009127C3B567804923A8661E062BBD8EF500AB8983C84EF542A7976DC8547A5CDC52001BD440F45714504284DA526949208683" ma:contentTypeVersion="2" ma:contentTypeDescription="Create a new document." ma:contentTypeScope="" ma:versionID="9776aa24b17580919a599a7a4a97a0b6">
  <xsd:schema xmlns:xsd="http://www.w3.org/2001/XMLSchema" xmlns:xs="http://www.w3.org/2001/XMLSchema" xmlns:p="http://schemas.microsoft.com/office/2006/metadata/properties" xmlns:ns2="eb9dccf4-86de-45c4-bc66-9af8c47b84af" xmlns:ns3="2551ef7e-3b29-44d1-a8ad-ef34c26bfc60" targetNamespace="http://schemas.microsoft.com/office/2006/metadata/properties" ma:root="true" ma:fieldsID="c292b8e6f937e90a4aedcc2b0f87fc27" ns2:_="" ns3:_="">
    <xsd:import namespace="eb9dccf4-86de-45c4-bc66-9af8c47b84af"/>
    <xsd:import namespace="2551ef7e-3b29-44d1-a8ad-ef34c26bfc60"/>
    <xsd:element name="properties">
      <xsd:complexType>
        <xsd:sequence>
          <xsd:element name="documentManagement">
            <xsd:complexType>
              <xsd:all>
                <xsd:element ref="ns2:BfhIntranetDepartmentText" minOccurs="0"/>
                <xsd:element ref="ns3:QMPilot_Dok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dccf4-86de-45c4-bc66-9af8c47b84af" elementFormDefault="qualified">
    <xsd:import namespace="http://schemas.microsoft.com/office/2006/documentManagement/types"/>
    <xsd:import namespace="http://schemas.microsoft.com/office/infopath/2007/PartnerControls"/>
    <xsd:element name="BfhIntranetDepartmentText" ma:index="8" ma:taxonomy="true" ma:internalName="BfhIntranetDocumentTypeText" ma:taxonomyFieldName="BfhIntranetDocumentType" ma:displayName="Dokumente" ma:fieldId="{f8359f88-a329-420a-8398-ef3d99cc0ffa}" ma:sspId="db51d986-4054-4caf-a2c9-3203a912c9cc" ma:termSetId="b53f0ae3-1e6d-4244-92c1-70838aa45c6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51ef7e-3b29-44d1-a8ad-ef34c26bfc60" elementFormDefault="qualified">
    <xsd:import namespace="http://schemas.microsoft.com/office/2006/documentManagement/types"/>
    <xsd:import namespace="http://schemas.microsoft.com/office/infopath/2007/PartnerControls"/>
    <xsd:element name="QMPilot_DokID" ma:index="10" nillable="true" ma:displayName="QMPilot_DokID" ma:description="QM-Pilot document identity" ma:internalName="QMPilot_DokID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fhIntranetDepartmentText xmlns="eb9dccf4-86de-45c4-bc66-9af8c47b84af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</TermName>
          <TermId xmlns="http://schemas.microsoft.com/office/infopath/2007/PartnerControls">de1a6d3c-ac6a-4b34-8edd-308eb81066db</TermId>
        </TermInfo>
      </Terms>
    </BfhIntranetDepartmentText>
    <QMPilot_DokID xmlns="2551ef7e-3b29-44d1-a8ad-ef34c26bfc60">5899</QMPilot_DokID>
  </documentManagement>
</p:properties>
</file>

<file path=customXml/itemProps1.xml><?xml version="1.0" encoding="utf-8"?>
<ds:datastoreItem xmlns:ds="http://schemas.openxmlformats.org/officeDocument/2006/customXml" ds:itemID="{81CF020B-5447-4EC3-87C8-4A45556C73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9dccf4-86de-45c4-bc66-9af8c47b84af"/>
    <ds:schemaRef ds:uri="2551ef7e-3b29-44d1-a8ad-ef34c26bfc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2542CC-467A-4770-BDA7-ADCFF09F6D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985437-8812-4ABE-89CE-3E49C89E0BF6}">
  <ds:schemaRefs>
    <ds:schemaRef ds:uri="http://purl.org/dc/elements/1.1/"/>
    <ds:schemaRef ds:uri="http://purl.org/dc/dcmitype/"/>
    <ds:schemaRef ds:uri="eb9dccf4-86de-45c4-bc66-9af8c47b84af"/>
    <ds:schemaRef ds:uri="http://schemas.microsoft.com/office/2006/documentManagement/types"/>
    <ds:schemaRef ds:uri="http://www.w3.org/XML/1998/namespace"/>
    <ds:schemaRef ds:uri="2551ef7e-3b29-44d1-a8ad-ef34c26bfc60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BFH_PPT_Vorlage_16-9</Template>
  <TotalTime>0</TotalTime>
  <Words>2603</Words>
  <Application>Microsoft Office PowerPoint</Application>
  <PresentationFormat>Benutzerdefiniert</PresentationFormat>
  <Paragraphs>404</Paragraphs>
  <Slides>36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36</vt:i4>
      </vt:variant>
    </vt:vector>
  </HeadingPairs>
  <TitlesOfParts>
    <vt:vector size="46" baseType="lpstr">
      <vt:lpstr>Aptos</vt:lpstr>
      <vt:lpstr>Arial</vt:lpstr>
      <vt:lpstr>Calibri</vt:lpstr>
      <vt:lpstr>Georgia</vt:lpstr>
      <vt:lpstr>Lucida Sans</vt:lpstr>
      <vt:lpstr>Montserrat</vt:lpstr>
      <vt:lpstr>Wingdings</vt:lpstr>
      <vt:lpstr>Wingdings 3</vt:lpstr>
      <vt:lpstr>BFH_PPT_Vorlage_16-9</vt:lpstr>
      <vt:lpstr>Agroscope_PowerPoint-Präsentation_2013_d</vt:lpstr>
      <vt:lpstr>Projekt «ungenügende Backtests» – Ergebnisse 2025</vt:lpstr>
      <vt:lpstr>PowerPoint-Präsentation</vt:lpstr>
      <vt:lpstr>PowerPoint-Präsentation</vt:lpstr>
      <vt:lpstr>Monitoring Zikaden und Kartoffelproben 2025 - Teil BFH-HAFL      </vt:lpstr>
      <vt:lpstr>Ergebnisse Kartoffelproben 2024 (n=142) Probenahme im gesamten Anbaugebiet in Abhängigkeit der Kartoffeldichte </vt:lpstr>
      <vt:lpstr>Ergebnisse Kartoffelproben 2025 (n=105) Probenahme im gesamten Anbaugebiet in Abhängigkeit der Kartoffeldichte </vt:lpstr>
      <vt:lpstr>Zikadenmonitoring 2024 in Kartoffeln, Zuckerrüben &amp; Gemüse</vt:lpstr>
      <vt:lpstr>Zikadenmonitoring 2025 in Kartoffeln, Zuckerrüben &amp; Gemüse </vt:lpstr>
      <vt:lpstr>Zikadenmonitoring 2025 in Kartoffeln, Zuckerrüben &amp; Gemüse </vt:lpstr>
      <vt:lpstr>Zikadenmonitoring 2025 </vt:lpstr>
      <vt:lpstr>Pflanzensymptome 2025, Etzelkofen – 05.08.2025 156 Zikaden auf den Klebefallen (KW22-KW30)</vt:lpstr>
      <vt:lpstr>Symptome Backtest 2025, Etzelkofen – 05.08.2025 156 Zikaden auf den Klebefallen (KW22-KW30) </vt:lpstr>
      <vt:lpstr>Einfluss der Fruchtfolge auf den Zikadenflug</vt:lpstr>
      <vt:lpstr>Zikadenausflug 2025 – Limpachtal (20.05.2025- 14.07.2025)</vt:lpstr>
      <vt:lpstr>Einfluss der Folgekultur nach Zuckerrüben auf den  Zikadenflug 2025 </vt:lpstr>
      <vt:lpstr>Befall mit und ohne Netzabdeckung, 2025</vt:lpstr>
      <vt:lpstr>Folgerungen </vt:lpstr>
      <vt:lpstr>Ausblick Versuche 2026</vt:lpstr>
      <vt:lpstr>SBR &amp; Qualität von Verarbeitungskartoffeln – Sortenversuche 2025</vt:lpstr>
      <vt:lpstr>Das «Syndrome des Basses Richesses» (SBR)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Arsenophonus ist an der Braunfärbung nach dem Frittieren der Gefäße beteiligt</vt:lpstr>
      <vt:lpstr>Analyse der Sortenempfindlichkeit</vt:lpstr>
      <vt:lpstr>Analyse der Sortenempfindlichkeit</vt:lpstr>
      <vt:lpstr>Analyse der Sortenempfindlichkeit</vt:lpstr>
      <vt:lpstr>Analyse der Sortenempfindlichkeit</vt:lpstr>
      <vt:lpstr>Mit Arsenophonus infizierte Knollen weisen einen höheren Gehalt an reduzierenden Zuckern auf</vt:lpstr>
      <vt:lpstr>Mit Arsenophonus infizierte Knollen weisen einen höheren Gehalt an reduzierenden Zuckern auf</vt:lpstr>
      <vt:lpstr>Saatgut</vt:lpstr>
      <vt:lpstr>Fazit</vt:lpstr>
      <vt:lpstr>PowerPoint-Präsentation</vt:lpstr>
    </vt:vector>
  </TitlesOfParts>
  <Company>BFH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Storelli Alan</dc:creator>
  <dc:description> </dc:description>
  <cp:lastModifiedBy>Vogel Stefan</cp:lastModifiedBy>
  <cp:revision>573</cp:revision>
  <cp:lastPrinted>2022-11-15T13:49:37Z</cp:lastPrinted>
  <dcterms:created xsi:type="dcterms:W3CDTF">2021-01-22T07:51:25Z</dcterms:created>
  <dcterms:modified xsi:type="dcterms:W3CDTF">2026-01-06T06:52:22Z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fhIntranetDocumentType">
    <vt:lpwstr>241;#Vorlage|de1a6d3c-ac6a-4b34-8edd-308eb81066db</vt:lpwstr>
  </property>
  <property fmtid="{D5CDD505-2E9C-101B-9397-08002B2CF9AE}" pid="3" name="ContentTypeId">
    <vt:lpwstr>0x0101009127C3B567804923A8661E062BBD8EF500AB8983C84EF542A7976DC8547A5CDC52001BD440F45714504284DA526949208683</vt:lpwstr>
  </property>
  <property fmtid="{D5CDD505-2E9C-101B-9397-08002B2CF9AE}" pid="4" name="TaxCatchAll">
    <vt:lpwstr>241;#Vorlage|de1a6d3c-ac6a-4b34-8edd-308eb81066db</vt:lpwstr>
  </property>
</Properties>
</file>