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19"/>
  </p:notesMasterIdLst>
  <p:sldIdLst>
    <p:sldId id="256" r:id="rId5"/>
    <p:sldId id="264" r:id="rId6"/>
    <p:sldId id="274" r:id="rId7"/>
    <p:sldId id="271" r:id="rId8"/>
    <p:sldId id="286" r:id="rId9"/>
    <p:sldId id="294" r:id="rId10"/>
    <p:sldId id="293" r:id="rId11"/>
    <p:sldId id="462" r:id="rId12"/>
    <p:sldId id="481" r:id="rId13"/>
    <p:sldId id="490" r:id="rId14"/>
    <p:sldId id="488" r:id="rId15"/>
    <p:sldId id="485" r:id="rId16"/>
    <p:sldId id="491" r:id="rId17"/>
    <p:sldId id="292" r:id="rId18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410"/>
    <a:srgbClr val="BB7B12"/>
    <a:srgbClr val="000000"/>
    <a:srgbClr val="72A656"/>
    <a:srgbClr val="3F4D5B"/>
    <a:srgbClr val="0588B1"/>
    <a:srgbClr val="BF986F"/>
    <a:srgbClr val="EEF2D0"/>
    <a:srgbClr val="DBE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80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Stenger\AppData\Local\Microsoft\Windows\INetCache\Content.Outlook\7OB41ZZR\Ausrichtung%20Neuz&#252;chtung%202024%20(00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209565751823695E-2"/>
          <c:y val="8.8641227596290964E-2"/>
          <c:w val="0.54337750123871409"/>
          <c:h val="0.677752231131633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1BB-4583-B0D3-B978C77052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1BB-4583-B0D3-B978C77052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1BB-4583-B0D3-B978C77052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1BB-4583-B0D3-B978C77052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1BB-4583-B0D3-B978C770522D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1BB-4583-B0D3-B978C770522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1BB-4583-B0D3-B978C770522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1BB-4583-B0D3-B978C77052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de-DE"/>
              </a:p>
            </c:txPr>
            <c:dLblPos val="outEnd"/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Tabelle1!$A$3:$A$10</c:f>
              <c:strCache>
                <c:ptCount val="8"/>
                <c:pt idx="0">
                  <c:v>Speise - sehr früh</c:v>
                </c:pt>
                <c:pt idx="1">
                  <c:v>Speise - früh</c:v>
                </c:pt>
                <c:pt idx="2">
                  <c:v>Speise - mittelfrüh</c:v>
                </c:pt>
                <c:pt idx="3">
                  <c:v>Speise - Salat</c:v>
                </c:pt>
                <c:pt idx="4">
                  <c:v>Pommes Frites</c:v>
                </c:pt>
                <c:pt idx="5">
                  <c:v>Chips</c:v>
                </c:pt>
                <c:pt idx="6">
                  <c:v>Stärke</c:v>
                </c:pt>
                <c:pt idx="7">
                  <c:v>sonstige Projekte</c:v>
                </c:pt>
              </c:strCache>
            </c:strRef>
          </c:cat>
          <c:val>
            <c:numRef>
              <c:f>Tabelle1!$B$3:$B$10</c:f>
              <c:numCache>
                <c:formatCode>General</c:formatCode>
                <c:ptCount val="8"/>
                <c:pt idx="0">
                  <c:v>2</c:v>
                </c:pt>
                <c:pt idx="1">
                  <c:v>11</c:v>
                </c:pt>
                <c:pt idx="2">
                  <c:v>24</c:v>
                </c:pt>
                <c:pt idx="3">
                  <c:v>7</c:v>
                </c:pt>
                <c:pt idx="4">
                  <c:v>24</c:v>
                </c:pt>
                <c:pt idx="5">
                  <c:v>15</c:v>
                </c:pt>
                <c:pt idx="6">
                  <c:v>10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1BB-4583-B0D3-B978C7705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211691284789626"/>
          <c:y val="0.18392350202665142"/>
          <c:w val="0.26073638936259991"/>
          <c:h val="0.572740795020693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63D1A9E-DCBC-484F-9B30-8EE1515142E4}" type="datetimeFigureOut">
              <a:rPr lang="de-DE" smtClean="0"/>
              <a:t>23.12.2025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CEEF2EA-B728-43F0-8006-0E477CA00B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90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Karte</a:t>
            </a:r>
            <a:r>
              <a:rPr lang="de-DE" baseline="0"/>
              <a:t> angleichen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EF2EA-B728-43F0-8006-0E477CA00B5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29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Grafik neu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EF2EA-B728-43F0-8006-0E477CA00B5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907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EF2EA-B728-43F0-8006-0E477CA00B5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03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Grafik</a:t>
            </a:r>
            <a:r>
              <a:rPr lang="de-DE" baseline="0"/>
              <a:t> anpassen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EF2EA-B728-43F0-8006-0E477CA00B5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403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EF2EA-B728-43F0-8006-0E477CA00B5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75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603011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525FDD7-6835-69D9-1CBA-B53F3ABDE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99" y="633608"/>
            <a:ext cx="5869339" cy="3980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7" y="3322634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68605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lie allgemein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8">
            <a:extLst>
              <a:ext uri="{FF2B5EF4-FFF2-40B4-BE49-F238E27FC236}">
                <a16:creationId xmlns:a16="http://schemas.microsoft.com/office/drawing/2014/main" id="{9B1C8049-E9E3-D9C5-F8B8-616FF2BE7B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3600" cy="685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7956373-F531-52F5-1119-FE0D717144D2}"/>
              </a:ext>
            </a:extLst>
          </p:cNvPr>
          <p:cNvSpPr/>
          <p:nvPr userDrawn="1"/>
        </p:nvSpPr>
        <p:spPr>
          <a:xfrm rot="5400000">
            <a:off x="-1059300" y="3339000"/>
            <a:ext cx="2286000" cy="180000"/>
          </a:xfrm>
          <a:prstGeom prst="rect">
            <a:avLst/>
          </a:prstGeom>
          <a:solidFill>
            <a:srgbClr val="72A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176C23E-CA07-4032-5281-80F7097E2504}"/>
              </a:ext>
            </a:extLst>
          </p:cNvPr>
          <p:cNvSpPr/>
          <p:nvPr userDrawn="1"/>
        </p:nvSpPr>
        <p:spPr>
          <a:xfrm rot="5400000">
            <a:off x="-1059300" y="5625000"/>
            <a:ext cx="2286000" cy="180000"/>
          </a:xfrm>
          <a:prstGeom prst="rect">
            <a:avLst/>
          </a:prstGeom>
          <a:solidFill>
            <a:srgbClr val="BF9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F639C1-CBAE-D08B-4DC5-FEF7EB36BF40}"/>
              </a:ext>
            </a:extLst>
          </p:cNvPr>
          <p:cNvSpPr/>
          <p:nvPr userDrawn="1"/>
        </p:nvSpPr>
        <p:spPr>
          <a:xfrm rot="5400000">
            <a:off x="-1059300" y="1053000"/>
            <a:ext cx="2286000" cy="180000"/>
          </a:xfrm>
          <a:prstGeom prst="rect">
            <a:avLst/>
          </a:prstGeom>
          <a:solidFill>
            <a:srgbClr val="058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75AB70-5FBA-9F6F-B270-1EC811C1FD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2575" y="434798"/>
            <a:ext cx="6366500" cy="627528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 algn="l">
              <a:defRPr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Folienüberschrift durch Klicken bearbeiten</a:t>
            </a:r>
            <a:br>
              <a:rPr lang="de-DE"/>
            </a:b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0EE26B-4E3B-5762-7163-E3CD7F0179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 r="29331" b="31338"/>
          <a:stretch/>
        </p:blipFill>
        <p:spPr>
          <a:xfrm>
            <a:off x="11001432" y="194545"/>
            <a:ext cx="747886" cy="873276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1F4DDBD-71F1-8FAF-9BC2-D92AB768A78D}"/>
              </a:ext>
            </a:extLst>
          </p:cNvPr>
          <p:cNvCxnSpPr>
            <a:cxnSpLocks/>
          </p:cNvCxnSpPr>
          <p:nvPr userDrawn="1"/>
        </p:nvCxnSpPr>
        <p:spPr>
          <a:xfrm>
            <a:off x="5362575" y="1129237"/>
            <a:ext cx="6366500" cy="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023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lie allgemein mit großem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8">
            <a:extLst>
              <a:ext uri="{FF2B5EF4-FFF2-40B4-BE49-F238E27FC236}">
                <a16:creationId xmlns:a16="http://schemas.microsoft.com/office/drawing/2014/main" id="{9B1C8049-E9E3-D9C5-F8B8-616FF2BE7B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7548113" cy="685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D2E9E2F-C52E-B462-9BEE-FDD59DEAD6C7}"/>
              </a:ext>
            </a:extLst>
          </p:cNvPr>
          <p:cNvSpPr/>
          <p:nvPr userDrawn="1"/>
        </p:nvSpPr>
        <p:spPr>
          <a:xfrm rot="5400000">
            <a:off x="-1059300" y="3339000"/>
            <a:ext cx="2286000" cy="180000"/>
          </a:xfrm>
          <a:prstGeom prst="rect">
            <a:avLst/>
          </a:prstGeom>
          <a:solidFill>
            <a:srgbClr val="72A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5DD0FA-1CE7-4D01-73F5-BFABAE7FA24E}"/>
              </a:ext>
            </a:extLst>
          </p:cNvPr>
          <p:cNvSpPr/>
          <p:nvPr userDrawn="1"/>
        </p:nvSpPr>
        <p:spPr>
          <a:xfrm rot="5400000">
            <a:off x="-1059300" y="5625000"/>
            <a:ext cx="2286000" cy="180000"/>
          </a:xfrm>
          <a:prstGeom prst="rect">
            <a:avLst/>
          </a:prstGeom>
          <a:solidFill>
            <a:srgbClr val="BF9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C6BE9E3-8418-D739-353A-43EE4F0C2482}"/>
              </a:ext>
            </a:extLst>
          </p:cNvPr>
          <p:cNvSpPr/>
          <p:nvPr userDrawn="1"/>
        </p:nvSpPr>
        <p:spPr>
          <a:xfrm rot="5400000">
            <a:off x="-1059300" y="1053000"/>
            <a:ext cx="2286000" cy="180000"/>
          </a:xfrm>
          <a:prstGeom prst="rect">
            <a:avLst/>
          </a:prstGeom>
          <a:solidFill>
            <a:srgbClr val="058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9CB9C2-4365-270C-3144-F9531F64D7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58400" y="434798"/>
            <a:ext cx="3461375" cy="627528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 algn="l">
              <a:defRPr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Folienüberschrift durch Klicken bearbeiten</a:t>
            </a:r>
            <a:br>
              <a:rPr lang="de-DE"/>
            </a:b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141D5E-9E6F-038E-4ED5-F176350E2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 r="29331" b="31338"/>
          <a:stretch/>
        </p:blipFill>
        <p:spPr>
          <a:xfrm>
            <a:off x="11001432" y="194545"/>
            <a:ext cx="747886" cy="873276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FBA9BD4-EA85-63EE-4922-4FBAA7D4E574}"/>
              </a:ext>
            </a:extLst>
          </p:cNvPr>
          <p:cNvCxnSpPr>
            <a:cxnSpLocks/>
          </p:cNvCxnSpPr>
          <p:nvPr userDrawn="1"/>
        </p:nvCxnSpPr>
        <p:spPr>
          <a:xfrm>
            <a:off x="8267700" y="1129237"/>
            <a:ext cx="3461375" cy="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539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C6D72D87-C4AE-72D9-7880-6B9945BB82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63A65C3-12F9-E74B-6202-C50417CC063E}"/>
              </a:ext>
            </a:extLst>
          </p:cNvPr>
          <p:cNvSpPr/>
          <p:nvPr userDrawn="1"/>
        </p:nvSpPr>
        <p:spPr>
          <a:xfrm>
            <a:off x="6096000" y="0"/>
            <a:ext cx="391926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7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70509F9-28EE-6169-11AD-A372B6FAC7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3800" y="2001834"/>
            <a:ext cx="359290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Neues Thema durch Klicken bearbeiten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FA7D3AF-75F4-EF9A-9BB0-A186A98B1E10}"/>
              </a:ext>
            </a:extLst>
          </p:cNvPr>
          <p:cNvGrpSpPr/>
          <p:nvPr userDrawn="1"/>
        </p:nvGrpSpPr>
        <p:grpSpPr>
          <a:xfrm>
            <a:off x="10352911" y="0"/>
            <a:ext cx="1839087" cy="1430993"/>
            <a:chOff x="10352911" y="0"/>
            <a:chExt cx="1839087" cy="1430993"/>
          </a:xfrm>
        </p:grpSpPr>
        <p:pic>
          <p:nvPicPr>
            <p:cNvPr id="3" name="Grafik 2" descr="Ein Bild, das Kreativität, Kunst enthält.&#10;&#10;Automatisch generierte Beschreibung mit geringer Zuverlässigkeit">
              <a:extLst>
                <a:ext uri="{FF2B5EF4-FFF2-40B4-BE49-F238E27FC236}">
                  <a16:creationId xmlns:a16="http://schemas.microsoft.com/office/drawing/2014/main" id="{44F207AF-D2FE-F39F-FF85-55EADBBB5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04" t="54152"/>
            <a:stretch/>
          </p:blipFill>
          <p:spPr>
            <a:xfrm flipH="1">
              <a:off x="10352911" y="0"/>
              <a:ext cx="1839087" cy="1430993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71357848-C4DA-9699-D9AA-7F8ECAC01B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95" r="29331" b="31338"/>
            <a:stretch/>
          </p:blipFill>
          <p:spPr>
            <a:xfrm>
              <a:off x="11001428" y="194539"/>
              <a:ext cx="747886" cy="873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690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74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liederung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2500" y="1620000"/>
            <a:ext cx="104631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BE30816-942B-626D-113F-6446F22FBAEC}"/>
              </a:ext>
            </a:extLst>
          </p:cNvPr>
          <p:cNvSpPr txBox="1"/>
          <p:nvPr userDrawn="1"/>
        </p:nvSpPr>
        <p:spPr>
          <a:xfrm>
            <a:off x="952500" y="6521828"/>
            <a:ext cx="514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Folie </a:t>
            </a:r>
            <a:fld id="{FFB9C73E-0FF7-40A4-8062-487D8A6C1BC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| </a:t>
            </a:r>
            <a:fld id="{C2B9D5E0-A884-4389-9E71-D085892B7A0A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23.12.2025</a:t>
            </a:fld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	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3F4D5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		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6A1CEF9-05BB-AF49-2042-F3A5671B6601}"/>
              </a:ext>
            </a:extLst>
          </p:cNvPr>
          <p:cNvSpPr txBox="1"/>
          <p:nvPr userDrawn="1"/>
        </p:nvSpPr>
        <p:spPr>
          <a:xfrm>
            <a:off x="6096000" y="6521828"/>
            <a:ext cx="5633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www.europlant.biz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CED9CA-4123-6FB3-C731-7FD56B326DA7}"/>
              </a:ext>
            </a:extLst>
          </p:cNvPr>
          <p:cNvSpPr/>
          <p:nvPr userDrawn="1"/>
        </p:nvSpPr>
        <p:spPr>
          <a:xfrm rot="5400000">
            <a:off x="-1059300" y="3339000"/>
            <a:ext cx="2286000" cy="180000"/>
          </a:xfrm>
          <a:prstGeom prst="rect">
            <a:avLst/>
          </a:prstGeom>
          <a:solidFill>
            <a:srgbClr val="72A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C7E53B7-025D-486C-5616-776029B24222}"/>
              </a:ext>
            </a:extLst>
          </p:cNvPr>
          <p:cNvSpPr/>
          <p:nvPr userDrawn="1"/>
        </p:nvSpPr>
        <p:spPr>
          <a:xfrm rot="5400000">
            <a:off x="-1059300" y="5625000"/>
            <a:ext cx="2286000" cy="180000"/>
          </a:xfrm>
          <a:prstGeom prst="rect">
            <a:avLst/>
          </a:prstGeom>
          <a:solidFill>
            <a:srgbClr val="BF9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2F31004-78B9-CAC4-56A2-ECADC302DB1E}"/>
              </a:ext>
            </a:extLst>
          </p:cNvPr>
          <p:cNvSpPr/>
          <p:nvPr userDrawn="1"/>
        </p:nvSpPr>
        <p:spPr>
          <a:xfrm rot="5400000">
            <a:off x="-1059300" y="1053000"/>
            <a:ext cx="2286000" cy="180000"/>
          </a:xfrm>
          <a:prstGeom prst="rect">
            <a:avLst/>
          </a:prstGeom>
          <a:solidFill>
            <a:srgbClr val="058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47F61D40-25D4-B651-B718-B8CED3000E2A}"/>
              </a:ext>
            </a:extLst>
          </p:cNvPr>
          <p:cNvCxnSpPr>
            <a:cxnSpLocks/>
          </p:cNvCxnSpPr>
          <p:nvPr userDrawn="1"/>
        </p:nvCxnSpPr>
        <p:spPr>
          <a:xfrm>
            <a:off x="954000" y="6495605"/>
            <a:ext cx="10776575" cy="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:a16="http://schemas.microsoft.com/office/drawing/2014/main" id="{340F76D8-F8C9-AD11-AE88-8FA19A3817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434798"/>
            <a:ext cx="10776575" cy="627528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 algn="l">
              <a:defRPr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Folienüberschrift durch Klicken bearbeiten</a:t>
            </a:r>
            <a:br>
              <a:rPr lang="de-DE"/>
            </a:br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0F04673-E873-0873-2DD0-4F6F985255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 r="29331" b="31338"/>
          <a:stretch/>
        </p:blipFill>
        <p:spPr>
          <a:xfrm>
            <a:off x="11001432" y="194545"/>
            <a:ext cx="747886" cy="873276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51F9B47-4D4A-DFA3-B701-701CFFE6B29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129237"/>
            <a:ext cx="10776575" cy="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466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2500" y="1620000"/>
            <a:ext cx="104631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7206525-2DB1-57E2-A8C9-7F3E3E574D78}"/>
              </a:ext>
            </a:extLst>
          </p:cNvPr>
          <p:cNvSpPr/>
          <p:nvPr userDrawn="1"/>
        </p:nvSpPr>
        <p:spPr>
          <a:xfrm rot="5400000">
            <a:off x="-1059300" y="3339000"/>
            <a:ext cx="2286000" cy="180000"/>
          </a:xfrm>
          <a:prstGeom prst="rect">
            <a:avLst/>
          </a:prstGeom>
          <a:solidFill>
            <a:srgbClr val="72A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B98CD5F-CB06-C034-47A6-CF11A0252C2C}"/>
              </a:ext>
            </a:extLst>
          </p:cNvPr>
          <p:cNvSpPr/>
          <p:nvPr userDrawn="1"/>
        </p:nvSpPr>
        <p:spPr>
          <a:xfrm rot="5400000">
            <a:off x="-1059300" y="5625000"/>
            <a:ext cx="2286000" cy="180000"/>
          </a:xfrm>
          <a:prstGeom prst="rect">
            <a:avLst/>
          </a:prstGeom>
          <a:solidFill>
            <a:srgbClr val="BF9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38E713B-B2A7-2354-82F0-CCEDC61B900E}"/>
              </a:ext>
            </a:extLst>
          </p:cNvPr>
          <p:cNvSpPr/>
          <p:nvPr userDrawn="1"/>
        </p:nvSpPr>
        <p:spPr>
          <a:xfrm rot="5400000">
            <a:off x="-1059300" y="1053000"/>
            <a:ext cx="2286000" cy="180000"/>
          </a:xfrm>
          <a:prstGeom prst="rect">
            <a:avLst/>
          </a:prstGeom>
          <a:solidFill>
            <a:srgbClr val="058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C62C3F7-9B15-88FD-D31F-7D6CFEDBD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434798"/>
            <a:ext cx="10776575" cy="627528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 algn="l">
              <a:defRPr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Folienüberschrift durch Klicken bearbeiten</a:t>
            </a:r>
            <a:br>
              <a:rPr lang="de-DE"/>
            </a:br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51F42E-120C-B52E-6A70-36FB99943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 r="29331" b="31338"/>
          <a:stretch/>
        </p:blipFill>
        <p:spPr>
          <a:xfrm>
            <a:off x="11001432" y="194545"/>
            <a:ext cx="747886" cy="873276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3EAD8F3-30CB-4D92-58AD-87E7F92A69A5}"/>
              </a:ext>
            </a:extLst>
          </p:cNvPr>
          <p:cNvCxnSpPr>
            <a:cxnSpLocks/>
          </p:cNvCxnSpPr>
          <p:nvPr userDrawn="1"/>
        </p:nvCxnSpPr>
        <p:spPr>
          <a:xfrm>
            <a:off x="952500" y="1129237"/>
            <a:ext cx="10776575" cy="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303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2-spaltig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52500" y="1620000"/>
            <a:ext cx="51291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620000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4005FB0-8AA6-E00F-466B-B3B61D00E3B0}"/>
              </a:ext>
            </a:extLst>
          </p:cNvPr>
          <p:cNvSpPr/>
          <p:nvPr userDrawn="1"/>
        </p:nvSpPr>
        <p:spPr>
          <a:xfrm rot="5400000">
            <a:off x="-1059300" y="3339000"/>
            <a:ext cx="2286000" cy="180000"/>
          </a:xfrm>
          <a:prstGeom prst="rect">
            <a:avLst/>
          </a:prstGeom>
          <a:solidFill>
            <a:srgbClr val="72A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ECBA9AE-3800-2D3E-9EA6-EB954D224A61}"/>
              </a:ext>
            </a:extLst>
          </p:cNvPr>
          <p:cNvSpPr/>
          <p:nvPr userDrawn="1"/>
        </p:nvSpPr>
        <p:spPr>
          <a:xfrm rot="5400000">
            <a:off x="-1059300" y="5625000"/>
            <a:ext cx="2286000" cy="180000"/>
          </a:xfrm>
          <a:prstGeom prst="rect">
            <a:avLst/>
          </a:prstGeom>
          <a:solidFill>
            <a:srgbClr val="BF9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8F98F5A-9D1F-0C44-FD53-87CFD99E821C}"/>
              </a:ext>
            </a:extLst>
          </p:cNvPr>
          <p:cNvSpPr/>
          <p:nvPr userDrawn="1"/>
        </p:nvSpPr>
        <p:spPr>
          <a:xfrm rot="5400000">
            <a:off x="-1059300" y="1053000"/>
            <a:ext cx="2286000" cy="180000"/>
          </a:xfrm>
          <a:prstGeom prst="rect">
            <a:avLst/>
          </a:prstGeom>
          <a:solidFill>
            <a:srgbClr val="058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834C6E-055A-736D-55AF-21627360060C}"/>
              </a:ext>
            </a:extLst>
          </p:cNvPr>
          <p:cNvSpPr txBox="1"/>
          <p:nvPr userDrawn="1"/>
        </p:nvSpPr>
        <p:spPr>
          <a:xfrm>
            <a:off x="952500" y="6521828"/>
            <a:ext cx="514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Folie </a:t>
            </a:r>
            <a:fld id="{FFB9C73E-0FF7-40A4-8062-487D8A6C1BC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| </a:t>
            </a:r>
            <a:fld id="{C2B9D5E0-A884-4389-9E71-D085892B7A0A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23.12.2025</a:t>
            </a:fld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	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3F4D5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		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5B5F3D8-3B9E-AC53-4380-B58BFA9BEB17}"/>
              </a:ext>
            </a:extLst>
          </p:cNvPr>
          <p:cNvSpPr txBox="1"/>
          <p:nvPr userDrawn="1"/>
        </p:nvSpPr>
        <p:spPr>
          <a:xfrm>
            <a:off x="6096000" y="6521828"/>
            <a:ext cx="5633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www.europlant.biz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994E63E8-06D2-E714-D0D1-2AD9DA6C4BE8}"/>
              </a:ext>
            </a:extLst>
          </p:cNvPr>
          <p:cNvCxnSpPr>
            <a:cxnSpLocks/>
          </p:cNvCxnSpPr>
          <p:nvPr userDrawn="1"/>
        </p:nvCxnSpPr>
        <p:spPr>
          <a:xfrm>
            <a:off x="954000" y="6495605"/>
            <a:ext cx="10776575" cy="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5CF8CFA9-B813-6543-05BA-91C040A5B9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434798"/>
            <a:ext cx="10776575" cy="627528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 algn="l">
              <a:defRPr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Folienüberschrift durch Klicken bearbeiten</a:t>
            </a:r>
            <a:br>
              <a:rPr lang="de-DE"/>
            </a:b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4D7ECB-6685-BEC1-8558-7EB7526A1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 r="29331" b="31338"/>
          <a:stretch/>
        </p:blipFill>
        <p:spPr>
          <a:xfrm>
            <a:off x="11001432" y="194545"/>
            <a:ext cx="747886" cy="873276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FFA59203-D30D-258A-E7AF-2DF5860DCA02}"/>
              </a:ext>
            </a:extLst>
          </p:cNvPr>
          <p:cNvCxnSpPr>
            <a:cxnSpLocks/>
          </p:cNvCxnSpPr>
          <p:nvPr userDrawn="1"/>
        </p:nvCxnSpPr>
        <p:spPr>
          <a:xfrm>
            <a:off x="952500" y="1129237"/>
            <a:ext cx="10776575" cy="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32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52500" y="1620000"/>
            <a:ext cx="51291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620000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42BBB8B-6C02-88AE-2BA4-552F9B29EAF6}"/>
              </a:ext>
            </a:extLst>
          </p:cNvPr>
          <p:cNvSpPr/>
          <p:nvPr userDrawn="1"/>
        </p:nvSpPr>
        <p:spPr>
          <a:xfrm rot="5400000">
            <a:off x="-1059300" y="3339000"/>
            <a:ext cx="2286000" cy="180000"/>
          </a:xfrm>
          <a:prstGeom prst="rect">
            <a:avLst/>
          </a:prstGeom>
          <a:solidFill>
            <a:srgbClr val="72A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63F82C4-0B88-BF42-4903-A3BA70DE1DB9}"/>
              </a:ext>
            </a:extLst>
          </p:cNvPr>
          <p:cNvSpPr/>
          <p:nvPr userDrawn="1"/>
        </p:nvSpPr>
        <p:spPr>
          <a:xfrm rot="5400000">
            <a:off x="-1059300" y="5625000"/>
            <a:ext cx="2286000" cy="180000"/>
          </a:xfrm>
          <a:prstGeom prst="rect">
            <a:avLst/>
          </a:prstGeom>
          <a:solidFill>
            <a:srgbClr val="BF9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8A257B5-3584-33D0-C4EB-CDB1F7501EE6}"/>
              </a:ext>
            </a:extLst>
          </p:cNvPr>
          <p:cNvSpPr/>
          <p:nvPr userDrawn="1"/>
        </p:nvSpPr>
        <p:spPr>
          <a:xfrm rot="5400000">
            <a:off x="-1059300" y="1053000"/>
            <a:ext cx="2286000" cy="180000"/>
          </a:xfrm>
          <a:prstGeom prst="rect">
            <a:avLst/>
          </a:prstGeom>
          <a:solidFill>
            <a:srgbClr val="058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C78C4F-D794-2503-BDFC-EA4D2E0ACE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434798"/>
            <a:ext cx="10776575" cy="627528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 algn="l">
              <a:defRPr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Folienüberschrift durch Klicken bearbeiten</a:t>
            </a:r>
            <a:br>
              <a:rPr lang="de-DE"/>
            </a:b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5948E0-D06B-AAAA-EF91-BD1A99A534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 r="29331" b="31338"/>
          <a:stretch/>
        </p:blipFill>
        <p:spPr>
          <a:xfrm>
            <a:off x="11001432" y="194545"/>
            <a:ext cx="747886" cy="873276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3ED66472-7A15-E068-5730-C33A9070C45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129237"/>
            <a:ext cx="10776575" cy="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611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Vergleich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00000" y="1620000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00000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20000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527A8BA-3DCE-BE80-3905-D41B4199A12E}"/>
              </a:ext>
            </a:extLst>
          </p:cNvPr>
          <p:cNvSpPr/>
          <p:nvPr userDrawn="1"/>
        </p:nvSpPr>
        <p:spPr>
          <a:xfrm rot="5400000">
            <a:off x="-1059300" y="3339000"/>
            <a:ext cx="2286000" cy="180000"/>
          </a:xfrm>
          <a:prstGeom prst="rect">
            <a:avLst/>
          </a:prstGeom>
          <a:solidFill>
            <a:srgbClr val="72A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E843B0F-66DA-5DE0-3E78-377DB2FDF065}"/>
              </a:ext>
            </a:extLst>
          </p:cNvPr>
          <p:cNvSpPr/>
          <p:nvPr userDrawn="1"/>
        </p:nvSpPr>
        <p:spPr>
          <a:xfrm rot="5400000">
            <a:off x="-1059300" y="5625000"/>
            <a:ext cx="2286000" cy="180000"/>
          </a:xfrm>
          <a:prstGeom prst="rect">
            <a:avLst/>
          </a:prstGeom>
          <a:solidFill>
            <a:srgbClr val="BF9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65F35D6-AE97-3388-43A1-DCF909B5585D}"/>
              </a:ext>
            </a:extLst>
          </p:cNvPr>
          <p:cNvSpPr/>
          <p:nvPr userDrawn="1"/>
        </p:nvSpPr>
        <p:spPr>
          <a:xfrm rot="5400000">
            <a:off x="-1059300" y="1053000"/>
            <a:ext cx="2286000" cy="180000"/>
          </a:xfrm>
          <a:prstGeom prst="rect">
            <a:avLst/>
          </a:prstGeom>
          <a:solidFill>
            <a:srgbClr val="058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3B2D004-6302-1FFD-89DD-3629E5FCE653}"/>
              </a:ext>
            </a:extLst>
          </p:cNvPr>
          <p:cNvSpPr txBox="1"/>
          <p:nvPr userDrawn="1"/>
        </p:nvSpPr>
        <p:spPr>
          <a:xfrm>
            <a:off x="952500" y="6521828"/>
            <a:ext cx="514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Folie </a:t>
            </a:r>
            <a:fld id="{FFB9C73E-0FF7-40A4-8062-487D8A6C1BC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| </a:t>
            </a:r>
            <a:fld id="{C2B9D5E0-A884-4389-9E71-D085892B7A0A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23.12.2025</a:t>
            </a:fld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	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3F4D5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		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B7611AE-4B73-BD48-5BD4-15C9CEA8198E}"/>
              </a:ext>
            </a:extLst>
          </p:cNvPr>
          <p:cNvSpPr txBox="1"/>
          <p:nvPr userDrawn="1"/>
        </p:nvSpPr>
        <p:spPr>
          <a:xfrm>
            <a:off x="6096000" y="6521828"/>
            <a:ext cx="5633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www.europlant.biz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951CC21-E947-02D3-C2B0-26C692057264}"/>
              </a:ext>
            </a:extLst>
          </p:cNvPr>
          <p:cNvCxnSpPr>
            <a:cxnSpLocks/>
          </p:cNvCxnSpPr>
          <p:nvPr userDrawn="1"/>
        </p:nvCxnSpPr>
        <p:spPr>
          <a:xfrm>
            <a:off x="954000" y="6495605"/>
            <a:ext cx="10776575" cy="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2F04E66B-CC81-CD0B-818E-B88FF8D29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434798"/>
            <a:ext cx="10776575" cy="627528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 algn="l">
              <a:defRPr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Folienüberschrift durch Klicken bearbeiten</a:t>
            </a:r>
            <a:br>
              <a:rPr lang="de-DE"/>
            </a:br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309E522-FB19-7AE1-BABB-924AC1502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 r="29331" b="31338"/>
          <a:stretch/>
        </p:blipFill>
        <p:spPr>
          <a:xfrm>
            <a:off x="11001432" y="194545"/>
            <a:ext cx="747886" cy="873276"/>
          </a:xfrm>
          <a:prstGeom prst="rect">
            <a:avLst/>
          </a:prstGeom>
        </p:spPr>
      </p:pic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28085101-5918-DD48-B189-EBA13168AC3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129237"/>
            <a:ext cx="10776575" cy="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87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00000" y="1620000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00000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20000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8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B087501-8478-11C2-B09C-BEE0D20D9B59}"/>
              </a:ext>
            </a:extLst>
          </p:cNvPr>
          <p:cNvSpPr/>
          <p:nvPr userDrawn="1"/>
        </p:nvSpPr>
        <p:spPr>
          <a:xfrm rot="5400000">
            <a:off x="-1059300" y="3339000"/>
            <a:ext cx="2286000" cy="180000"/>
          </a:xfrm>
          <a:prstGeom prst="rect">
            <a:avLst/>
          </a:prstGeom>
          <a:solidFill>
            <a:srgbClr val="72A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29A5FE0-823B-8A7A-7CD9-5393ACFFB59E}"/>
              </a:ext>
            </a:extLst>
          </p:cNvPr>
          <p:cNvSpPr/>
          <p:nvPr userDrawn="1"/>
        </p:nvSpPr>
        <p:spPr>
          <a:xfrm rot="5400000">
            <a:off x="-1059300" y="5625000"/>
            <a:ext cx="2286000" cy="180000"/>
          </a:xfrm>
          <a:prstGeom prst="rect">
            <a:avLst/>
          </a:prstGeom>
          <a:solidFill>
            <a:srgbClr val="BF9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3EE8D90-3FDF-8DE7-7A02-6BCFA06225CC}"/>
              </a:ext>
            </a:extLst>
          </p:cNvPr>
          <p:cNvSpPr/>
          <p:nvPr userDrawn="1"/>
        </p:nvSpPr>
        <p:spPr>
          <a:xfrm rot="5400000">
            <a:off x="-1059300" y="1053000"/>
            <a:ext cx="2286000" cy="180000"/>
          </a:xfrm>
          <a:prstGeom prst="rect">
            <a:avLst/>
          </a:prstGeom>
          <a:solidFill>
            <a:srgbClr val="058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3B30059-75A1-B395-29AE-E4A5C9D15E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434798"/>
            <a:ext cx="10776575" cy="627528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 algn="l">
              <a:defRPr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Folienüberschrift durch Klicken bearbeiten</a:t>
            </a:r>
            <a:br>
              <a:rPr lang="de-DE"/>
            </a:br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00DD73-8843-2393-474D-8584FE302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 r="29331" b="31338"/>
          <a:stretch/>
        </p:blipFill>
        <p:spPr>
          <a:xfrm>
            <a:off x="11001432" y="194545"/>
            <a:ext cx="747886" cy="87327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50BAB01-9ED2-F68A-FFA6-54E2BA9E5786}"/>
              </a:ext>
            </a:extLst>
          </p:cNvPr>
          <p:cNvCxnSpPr>
            <a:cxnSpLocks/>
          </p:cNvCxnSpPr>
          <p:nvPr userDrawn="1"/>
        </p:nvCxnSpPr>
        <p:spPr>
          <a:xfrm>
            <a:off x="952500" y="1129237"/>
            <a:ext cx="10776575" cy="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865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lie 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437E697F-4BB9-6ACF-EBEB-1B1B52CC461E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52500" y="434798"/>
            <a:ext cx="10776575" cy="627528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 algn="l">
              <a:defRPr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Folienüberschrift durch Klicken bearbeiten</a:t>
            </a:r>
            <a:br>
              <a:rPr lang="de-DE"/>
            </a:br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7334CF4-CD03-34EB-2A30-B673C7D8BF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 r="29331" b="31338"/>
          <a:stretch/>
        </p:blipFill>
        <p:spPr>
          <a:xfrm>
            <a:off x="11001432" y="194545"/>
            <a:ext cx="747886" cy="87327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32D51BBF-B770-0924-E9A9-FF369EEDB73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129237"/>
            <a:ext cx="10776575" cy="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E68B29F-B2A6-B2AA-323E-41D14618A052}"/>
              </a:ext>
            </a:extLst>
          </p:cNvPr>
          <p:cNvSpPr/>
          <p:nvPr userDrawn="1"/>
        </p:nvSpPr>
        <p:spPr>
          <a:xfrm rot="5400000">
            <a:off x="-1059300" y="3339000"/>
            <a:ext cx="2286000" cy="180000"/>
          </a:xfrm>
          <a:prstGeom prst="rect">
            <a:avLst/>
          </a:prstGeom>
          <a:solidFill>
            <a:srgbClr val="72A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0D2F826-F3F0-46A4-AFE9-9050E1EB0469}"/>
              </a:ext>
            </a:extLst>
          </p:cNvPr>
          <p:cNvSpPr/>
          <p:nvPr userDrawn="1"/>
        </p:nvSpPr>
        <p:spPr>
          <a:xfrm rot="5400000">
            <a:off x="-1059300" y="5625000"/>
            <a:ext cx="2286000" cy="180000"/>
          </a:xfrm>
          <a:prstGeom prst="rect">
            <a:avLst/>
          </a:prstGeom>
          <a:solidFill>
            <a:srgbClr val="BF9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A9D6A30-3772-A5B4-727E-C26C22BE155D}"/>
              </a:ext>
            </a:extLst>
          </p:cNvPr>
          <p:cNvSpPr/>
          <p:nvPr userDrawn="1"/>
        </p:nvSpPr>
        <p:spPr>
          <a:xfrm rot="5400000">
            <a:off x="-1059300" y="1053000"/>
            <a:ext cx="2286000" cy="180000"/>
          </a:xfrm>
          <a:prstGeom prst="rect">
            <a:avLst/>
          </a:prstGeom>
          <a:solidFill>
            <a:srgbClr val="058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87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lie allgemein_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E68B29F-B2A6-B2AA-323E-41D14618A052}"/>
              </a:ext>
            </a:extLst>
          </p:cNvPr>
          <p:cNvSpPr/>
          <p:nvPr userDrawn="1"/>
        </p:nvSpPr>
        <p:spPr>
          <a:xfrm rot="5400000">
            <a:off x="-1059300" y="3339000"/>
            <a:ext cx="2286000" cy="180000"/>
          </a:xfrm>
          <a:prstGeom prst="rect">
            <a:avLst/>
          </a:prstGeom>
          <a:solidFill>
            <a:srgbClr val="72A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0D2F826-F3F0-46A4-AFE9-9050E1EB0469}"/>
              </a:ext>
            </a:extLst>
          </p:cNvPr>
          <p:cNvSpPr/>
          <p:nvPr userDrawn="1"/>
        </p:nvSpPr>
        <p:spPr>
          <a:xfrm rot="5400000">
            <a:off x="-1059300" y="5625000"/>
            <a:ext cx="2286000" cy="180000"/>
          </a:xfrm>
          <a:prstGeom prst="rect">
            <a:avLst/>
          </a:prstGeom>
          <a:solidFill>
            <a:srgbClr val="BF9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A9D6A30-3772-A5B4-727E-C26C22BE155D}"/>
              </a:ext>
            </a:extLst>
          </p:cNvPr>
          <p:cNvSpPr/>
          <p:nvPr userDrawn="1"/>
        </p:nvSpPr>
        <p:spPr>
          <a:xfrm rot="5400000">
            <a:off x="-1059300" y="1053000"/>
            <a:ext cx="2286000" cy="180000"/>
          </a:xfrm>
          <a:prstGeom prst="rect">
            <a:avLst/>
          </a:prstGeom>
          <a:solidFill>
            <a:srgbClr val="058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0E44309-1821-F2E8-A0F9-2AFF946879D2}"/>
              </a:ext>
            </a:extLst>
          </p:cNvPr>
          <p:cNvSpPr txBox="1"/>
          <p:nvPr userDrawn="1"/>
        </p:nvSpPr>
        <p:spPr>
          <a:xfrm>
            <a:off x="952500" y="6521828"/>
            <a:ext cx="514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Folie </a:t>
            </a:r>
            <a:fld id="{FFB9C73E-0FF7-40A4-8062-487D8A6C1BC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| </a:t>
            </a:r>
            <a:fld id="{C2B9D5E0-A884-4389-9E71-D085892B7A0A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23.12.2025</a:t>
            </a:fld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	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3F4D5B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		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91E9E00-28BE-4C7F-94E7-7D3E5FCA6470}"/>
              </a:ext>
            </a:extLst>
          </p:cNvPr>
          <p:cNvSpPr txBox="1"/>
          <p:nvPr userDrawn="1"/>
        </p:nvSpPr>
        <p:spPr>
          <a:xfrm>
            <a:off x="6096000" y="6521828"/>
            <a:ext cx="5633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www.europlant.biz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B57F7B95-95B8-38BA-3BE8-1BEFA6C096E5}"/>
              </a:ext>
            </a:extLst>
          </p:cNvPr>
          <p:cNvCxnSpPr>
            <a:cxnSpLocks/>
          </p:cNvCxnSpPr>
          <p:nvPr userDrawn="1"/>
        </p:nvCxnSpPr>
        <p:spPr>
          <a:xfrm>
            <a:off x="954000" y="6495605"/>
            <a:ext cx="10776575" cy="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>
            <a:extLst>
              <a:ext uri="{FF2B5EF4-FFF2-40B4-BE49-F238E27FC236}">
                <a16:creationId xmlns:a16="http://schemas.microsoft.com/office/drawing/2014/main" id="{2EAF18C4-70FA-D2E3-1089-D24EE0811A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434798"/>
            <a:ext cx="10776575" cy="627528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 algn="l">
              <a:defRPr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Folienüberschrift durch Klicken bearbeiten</a:t>
            </a:r>
            <a:br>
              <a:rPr lang="de-DE"/>
            </a:br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11AE83-F6EF-2784-3A18-4C07F774A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 r="29331" b="31338"/>
          <a:stretch/>
        </p:blipFill>
        <p:spPr>
          <a:xfrm>
            <a:off x="11001432" y="194545"/>
            <a:ext cx="747886" cy="873276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0BED7C6-3C58-AD10-45F5-974301AC876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129237"/>
            <a:ext cx="10776575" cy="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392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20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8" r:id="rId8"/>
    <p:sldLayoutId id="2147483683" r:id="rId9"/>
    <p:sldLayoutId id="2147483680" r:id="rId10"/>
    <p:sldLayoutId id="2147483682" r:id="rId11"/>
    <p:sldLayoutId id="214748367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cs typeface="Segoe UI Semilight" panose="020B0402040204020203" pitchFamily="34" charset="0"/>
              </a:rPr>
              <a:t>Kartoffelbautage 2026, 6. und 7. Januar 2026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42204" y="3322634"/>
            <a:ext cx="9739222" cy="2387600"/>
          </a:xfrm>
        </p:spPr>
        <p:txBody>
          <a:bodyPr>
            <a:normAutofit/>
          </a:bodyPr>
          <a:lstStyle/>
          <a:p>
            <a:r>
              <a:rPr lang="de-DE" sz="3600" dirty="0"/>
              <a:t>Einblick in die Züchtung neuer Kartoffelsorten</a:t>
            </a:r>
            <a:endParaRPr lang="de-DE" sz="3600" dirty="0"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21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1266D-D6ED-76B7-DBAE-8D4A3AC01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CD0760D-8E12-AE78-A6C2-7C3ABC7E2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434975"/>
            <a:ext cx="10775950" cy="627063"/>
          </a:xfrm>
        </p:spPr>
        <p:txBody>
          <a:bodyPr/>
          <a:lstStyle/>
          <a:p>
            <a:r>
              <a:rPr lang="de-DE" dirty="0"/>
              <a:t>EUROPLANT</a:t>
            </a:r>
            <a:br>
              <a:rPr lang="de-DE" dirty="0"/>
            </a:br>
            <a:r>
              <a:rPr lang="de-DE" b="0" dirty="0"/>
              <a:t>Neuzüchtung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1D0EEFB-5261-646D-C673-3148D5C990C3}"/>
              </a:ext>
            </a:extLst>
          </p:cNvPr>
          <p:cNvSpPr txBox="1">
            <a:spLocks/>
          </p:cNvSpPr>
          <p:nvPr/>
        </p:nvSpPr>
        <p:spPr>
          <a:xfrm>
            <a:off x="952500" y="434798"/>
            <a:ext cx="10776575" cy="627528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EUROPLANT</a:t>
            </a:r>
            <a:br>
              <a:rPr lang="de-DE" dirty="0"/>
            </a:br>
            <a:r>
              <a:rPr lang="de-DE" b="0" dirty="0"/>
              <a:t>Neuzüchtung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217F979-73DA-3620-C25C-C301501D9AB0}"/>
              </a:ext>
            </a:extLst>
          </p:cNvPr>
          <p:cNvSpPr txBox="1"/>
          <p:nvPr/>
        </p:nvSpPr>
        <p:spPr>
          <a:xfrm>
            <a:off x="838199" y="1189418"/>
            <a:ext cx="889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cs typeface="Arial" panose="020B0604020202020204" pitchFamily="34" charset="0"/>
              </a:rPr>
              <a:t>Selektion - Resistenzen</a:t>
            </a:r>
            <a:endParaRPr lang="de-DE" sz="2000" b="1" dirty="0"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5A4524-2847-9824-A649-017ACC9A1C85}"/>
              </a:ext>
            </a:extLst>
          </p:cNvPr>
          <p:cNvSpPr txBox="1">
            <a:spLocks/>
          </p:cNvSpPr>
          <p:nvPr/>
        </p:nvSpPr>
        <p:spPr>
          <a:xfrm>
            <a:off x="838199" y="1778175"/>
            <a:ext cx="5095241" cy="6395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5A7410"/>
              </a:buClr>
              <a:buNone/>
            </a:pPr>
            <a:r>
              <a:rPr lang="de-DE" sz="1800" b="1" dirty="0">
                <a:cs typeface="Arial" panose="020B0604020202020204" pitchFamily="34" charset="0"/>
              </a:rPr>
              <a:t>Krautfäule – </a:t>
            </a:r>
            <a:r>
              <a:rPr lang="de-DE" sz="1800" b="1" dirty="0" err="1">
                <a:cs typeface="Arial" panose="020B0604020202020204" pitchFamily="34" charset="0"/>
              </a:rPr>
              <a:t>Phytophtora</a:t>
            </a:r>
            <a:r>
              <a:rPr lang="de-DE" sz="1800" b="1" dirty="0">
                <a:cs typeface="Arial" panose="020B0604020202020204" pitchFamily="34" charset="0"/>
              </a:rPr>
              <a:t> </a:t>
            </a:r>
            <a:r>
              <a:rPr lang="de-DE" sz="1800" b="1" dirty="0" err="1">
                <a:cs typeface="Arial" panose="020B0604020202020204" pitchFamily="34" charset="0"/>
              </a:rPr>
              <a:t>infestans</a:t>
            </a:r>
            <a:endParaRPr lang="de-DE" sz="1600" dirty="0">
              <a:cs typeface="Arial" panose="020B0604020202020204" pitchFamily="34" charset="0"/>
            </a:endParaRPr>
          </a:p>
        </p:txBody>
      </p:sp>
      <p:pic>
        <p:nvPicPr>
          <p:cNvPr id="4" name="Picture 3" descr="C:\Users\hrhofferbert\Pictures\2012-07-19 Maewedehaus bis Arendorf19.7.12\Arendorf hinten12.ohne Inok..JPG">
            <a:extLst>
              <a:ext uri="{FF2B5EF4-FFF2-40B4-BE49-F238E27FC236}">
                <a16:creationId xmlns:a16="http://schemas.microsoft.com/office/drawing/2014/main" id="{5382AE02-5669-4937-C029-4C78DE65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74" y="2692747"/>
            <a:ext cx="4598469" cy="306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hrhofferbert\Pictures\2012-07-19 Maewedehaus bis Arendorf19.7.12\Maewedehaus bis Arendorf19.7.12 047.JPG">
            <a:extLst>
              <a:ext uri="{FF2B5EF4-FFF2-40B4-BE49-F238E27FC236}">
                <a16:creationId xmlns:a16="http://schemas.microsoft.com/office/drawing/2014/main" id="{0C132B28-4990-D5FF-9D31-73A51B413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9" y="2865684"/>
            <a:ext cx="42291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7BB7002A-2A70-DC07-E08F-08E5D2EA7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5" b="11232"/>
          <a:stretch>
            <a:fillRect/>
          </a:stretch>
        </p:blipFill>
        <p:spPr bwMode="auto">
          <a:xfrm>
            <a:off x="3723356" y="2355001"/>
            <a:ext cx="4745288" cy="3976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16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1C510CD-1990-5FA8-3B28-CBC11AC80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739758"/>
            <a:ext cx="10463100" cy="4231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/>
              <a:t>a. Klassische Züchtung mit modernen Methoden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906D094-F82C-BFC9-5299-09EA8A3E47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Lösungsansätze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F4B5B6-6166-2E45-4907-3051FC2B8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27" y="2919471"/>
            <a:ext cx="5251373" cy="3938529"/>
          </a:xfrm>
          <a:prstGeom prst="rect">
            <a:avLst/>
          </a:prstGeom>
        </p:spPr>
      </p:pic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709E201E-8C54-BCB0-F29A-D95F4AAFF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0" y="2919470"/>
            <a:ext cx="5251373" cy="3938530"/>
          </a:xfrm>
          <a:prstGeom prst="rect">
            <a:avLst/>
          </a:prstGeom>
        </p:spPr>
      </p:pic>
      <p:pic>
        <p:nvPicPr>
          <p:cNvPr id="4098" name="Picture 2" descr="Verbesserte Wirkstoffkombinationen gegen die Antibiotikakrise ...">
            <a:extLst>
              <a:ext uri="{FF2B5EF4-FFF2-40B4-BE49-F238E27FC236}">
                <a16:creationId xmlns:a16="http://schemas.microsoft.com/office/drawing/2014/main" id="{B330D10F-67F0-69A5-70F6-E2BFB28BE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362" y="0"/>
            <a:ext cx="2609638" cy="173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formation Visualization – An Introduction to Multivariate Analysis | IxDF">
            <a:extLst>
              <a:ext uri="{FF2B5EF4-FFF2-40B4-BE49-F238E27FC236}">
                <a16:creationId xmlns:a16="http://schemas.microsoft.com/office/drawing/2014/main" id="{18371E42-6544-467E-1F59-308DE136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676" y="8424"/>
            <a:ext cx="2695767" cy="271209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4658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1913B-47C3-C256-9BD8-6A1702FD4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556E16B-2BC6-6C0C-BFC6-826028F28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/>
              <a:t>b. Neue Züchtungstechnologien - NGTs</a:t>
            </a:r>
            <a:endParaRPr lang="de-DE" sz="2000" b="1" dirty="0">
              <a:highlight>
                <a:srgbClr val="FFFF00"/>
              </a:highlight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3B5E72E-2481-4A59-7BB6-3C1382E463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Lösungsansätze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6F738-8FB4-CBCB-BE77-8226E0DD9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2" y="2166459"/>
            <a:ext cx="8558213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6AC107E-6E24-7FB1-9486-337E95EB05CA}"/>
              </a:ext>
            </a:extLst>
          </p:cNvPr>
          <p:cNvSpPr txBox="1"/>
          <p:nvPr/>
        </p:nvSpPr>
        <p:spPr>
          <a:xfrm>
            <a:off x="7098846" y="1446753"/>
            <a:ext cx="3407229" cy="584775"/>
          </a:xfrm>
          <a:prstGeom prst="rect">
            <a:avLst/>
          </a:prstGeom>
          <a:noFill/>
          <a:effectLst>
            <a:outerShdw blurRad="88900" dist="762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CRISPR/Cas9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BEF12BF-0CE1-9A85-E15F-E5C8CF1B0A92}"/>
              </a:ext>
            </a:extLst>
          </p:cNvPr>
          <p:cNvSpPr txBox="1"/>
          <p:nvPr/>
        </p:nvSpPr>
        <p:spPr>
          <a:xfrm>
            <a:off x="9204548" y="6488668"/>
            <a:ext cx="168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Quelle: BDP</a:t>
            </a:r>
          </a:p>
        </p:txBody>
      </p:sp>
    </p:spTree>
    <p:extLst>
      <p:ext uri="{BB962C8B-B14F-4D97-AF65-F5344CB8AC3E}">
        <p14:creationId xmlns:p14="http://schemas.microsoft.com/office/powerpoint/2010/main" val="18552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AA3479F-0A63-63DC-F0B7-695731B3FB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Offene Fragen – Schutz geistigen Eigentums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8DF9C21-2CD5-B517-DA09-5211AEA929A4}"/>
              </a:ext>
            </a:extLst>
          </p:cNvPr>
          <p:cNvSpPr/>
          <p:nvPr/>
        </p:nvSpPr>
        <p:spPr>
          <a:xfrm>
            <a:off x="1530772" y="2045547"/>
            <a:ext cx="5825068" cy="32715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552E5E7-D7B2-7D17-74B3-C753EB50B412}"/>
              </a:ext>
            </a:extLst>
          </p:cNvPr>
          <p:cNvSpPr txBox="1"/>
          <p:nvPr/>
        </p:nvSpPr>
        <p:spPr>
          <a:xfrm>
            <a:off x="2099733" y="3396827"/>
            <a:ext cx="2343573" cy="56896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>
              <a:lnSpc>
                <a:spcPct val="100000"/>
              </a:lnSpc>
              <a:buClr>
                <a:srgbClr val="3F4D5B"/>
              </a:buClr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Sortenschutz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6F42267-CE33-99A6-0117-3FC99C23EAFE}"/>
              </a:ext>
            </a:extLst>
          </p:cNvPr>
          <p:cNvSpPr/>
          <p:nvPr/>
        </p:nvSpPr>
        <p:spPr>
          <a:xfrm>
            <a:off x="4443306" y="2045547"/>
            <a:ext cx="5825068" cy="32715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7197FD9-74FE-486A-EF21-142DBB5BEB4D}"/>
              </a:ext>
            </a:extLst>
          </p:cNvPr>
          <p:cNvSpPr txBox="1"/>
          <p:nvPr/>
        </p:nvSpPr>
        <p:spPr>
          <a:xfrm>
            <a:off x="2099733" y="1341121"/>
            <a:ext cx="2462106" cy="68132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algn="ctr">
              <a:lnSpc>
                <a:spcPct val="100000"/>
              </a:lnSpc>
              <a:buClr>
                <a:srgbClr val="3F4D5B"/>
              </a:buClr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Klassische Züchtung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6C77A22-3AAE-900D-BBEA-50B9CD296E07}"/>
              </a:ext>
            </a:extLst>
          </p:cNvPr>
          <p:cNvSpPr txBox="1"/>
          <p:nvPr/>
        </p:nvSpPr>
        <p:spPr>
          <a:xfrm>
            <a:off x="6468533" y="1205653"/>
            <a:ext cx="3190240" cy="75922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10000"/>
          </a:bodyPr>
          <a:lstStyle/>
          <a:p>
            <a:pPr algn="ctr">
              <a:lnSpc>
                <a:spcPct val="100000"/>
              </a:lnSpc>
              <a:buClr>
                <a:srgbClr val="3F4D5B"/>
              </a:buClr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Neue Züchtungstechnologien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E135109-F988-548D-13EC-87FE14007BBF}"/>
              </a:ext>
            </a:extLst>
          </p:cNvPr>
          <p:cNvSpPr txBox="1"/>
          <p:nvPr/>
        </p:nvSpPr>
        <p:spPr>
          <a:xfrm>
            <a:off x="7640320" y="3373120"/>
            <a:ext cx="2343573" cy="56896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>
              <a:lnSpc>
                <a:spcPct val="100000"/>
              </a:lnSpc>
              <a:buClr>
                <a:srgbClr val="3F4D5B"/>
              </a:buClr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Patentschutz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58A0A21-1D55-0956-BEED-84EC0474AB79}"/>
              </a:ext>
            </a:extLst>
          </p:cNvPr>
          <p:cNvSpPr txBox="1"/>
          <p:nvPr/>
        </p:nvSpPr>
        <p:spPr>
          <a:xfrm>
            <a:off x="4727786" y="2797387"/>
            <a:ext cx="2343573" cy="172042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  <a:buClr>
                <a:srgbClr val="3F4D5B"/>
              </a:buClr>
            </a:pPr>
            <a:r>
              <a:rPr lang="de-DE" sz="9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6CDD4A-B650-508E-6962-C595141BEC45}"/>
              </a:ext>
            </a:extLst>
          </p:cNvPr>
          <p:cNvSpPr txBox="1"/>
          <p:nvPr/>
        </p:nvSpPr>
        <p:spPr>
          <a:xfrm>
            <a:off x="298024" y="5210387"/>
            <a:ext cx="11833015" cy="143425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algn="l">
              <a:lnSpc>
                <a:spcPct val="100000"/>
              </a:lnSpc>
              <a:buClr>
                <a:srgbClr val="3F4D5B"/>
              </a:buClr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Lösungsansätze: 	</a:t>
            </a:r>
          </a:p>
          <a:p>
            <a:pPr algn="l">
              <a:lnSpc>
                <a:spcPct val="100000"/>
              </a:lnSpc>
              <a:buClr>
                <a:srgbClr val="3F4D5B"/>
              </a:buClr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1. keine Patente auf Merkmale die in der Natur vorkommen könnten</a:t>
            </a:r>
          </a:p>
          <a:p>
            <a:pPr algn="l">
              <a:lnSpc>
                <a:spcPct val="100000"/>
              </a:lnSpc>
              <a:buClr>
                <a:srgbClr val="3F4D5B"/>
              </a:buClr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2. Volle Züchterausnahme im Patentrecht</a:t>
            </a:r>
          </a:p>
          <a:p>
            <a:pPr algn="l">
              <a:lnSpc>
                <a:spcPct val="100000"/>
              </a:lnSpc>
              <a:buClr>
                <a:srgbClr val="3F4D5B"/>
              </a:buClr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3. Lizenzplattformen wie die ACLP oder ILP</a:t>
            </a:r>
          </a:p>
        </p:txBody>
      </p:sp>
    </p:spTree>
    <p:extLst>
      <p:ext uri="{BB962C8B-B14F-4D97-AF65-F5344CB8AC3E}">
        <p14:creationId xmlns:p14="http://schemas.microsoft.com/office/powerpoint/2010/main" val="3808395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>
                <a:cs typeface="Segoe UI Semibold" panose="020B0702040204020203" pitchFamily="34" charset="0"/>
              </a:rPr>
              <a:t>Vielen Dank </a:t>
            </a:r>
            <a:br>
              <a:rPr lang="de-DE" b="1">
                <a:cs typeface="Segoe UI Semibold" panose="020B0702040204020203" pitchFamily="34" charset="0"/>
              </a:rPr>
            </a:br>
            <a:r>
              <a:rPr lang="de-DE" b="1">
                <a:cs typeface="Segoe UI Semibold" panose="020B0702040204020203" pitchFamily="34" charset="0"/>
              </a:rPr>
              <a:t>für Ihre Aufmerksamkeit!</a:t>
            </a:r>
            <a:endParaRPr lang="de-DE" sz="3000" b="1"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5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 txBox="1">
            <a:spLocks/>
          </p:cNvSpPr>
          <p:nvPr/>
        </p:nvSpPr>
        <p:spPr>
          <a:xfrm>
            <a:off x="2657973" y="1599015"/>
            <a:ext cx="9004425" cy="1715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Vermehrung</a:t>
            </a:r>
          </a:p>
          <a:p>
            <a:pPr>
              <a:buClr>
                <a:srgbClr val="72A656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Ca. 9.400 ha Pflanzkartoffelvermehrung in Deutschland</a:t>
            </a:r>
          </a:p>
          <a:p>
            <a:pPr lvl="1">
              <a:buClr>
                <a:srgbClr val="72A656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Davon 800 ha Vermehrung von Vorstufenpflanzgut auf eigenen Betrieben in Gesundlagen</a:t>
            </a:r>
          </a:p>
          <a:p>
            <a:pPr>
              <a:buClr>
                <a:srgbClr val="72A656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Ca. 4.000 ha Pflanzkartoffelvermehrung außerhalb Deutschlands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000" b="1" dirty="0">
              <a:solidFill>
                <a:srgbClr val="3F4D5B"/>
              </a:solidFill>
              <a:latin typeface="Verdana" panose="020B0604030504040204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>
              <a:solidFill>
                <a:srgbClr val="3F4D5B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70193A-E0D6-7FF9-598A-D1633CBD4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EUROPLANT</a:t>
            </a:r>
            <a:br>
              <a:rPr lang="de-DE"/>
            </a:br>
            <a:r>
              <a:rPr lang="de-DE" b="0"/>
              <a:t>In Zahlen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6785609-8C6B-D06D-1B44-FEFD80AD39DD}"/>
              </a:ext>
            </a:extLst>
          </p:cNvPr>
          <p:cNvSpPr txBox="1"/>
          <p:nvPr/>
        </p:nvSpPr>
        <p:spPr>
          <a:xfrm>
            <a:off x="2591300" y="3889167"/>
            <a:ext cx="91377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Umsatz</a:t>
            </a:r>
          </a:p>
          <a:p>
            <a:pPr marL="285750" indent="-285750">
              <a:spcAft>
                <a:spcPts val="600"/>
              </a:spcAft>
              <a:buClr>
                <a:srgbClr val="72A656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Ca. 290.000 Tonnen Pflanzkartoffeln p.a. weltweit</a:t>
            </a:r>
          </a:p>
          <a:p>
            <a:pPr marL="742950" lvl="1" indent="-285750">
              <a:spcAft>
                <a:spcPts val="600"/>
              </a:spcAft>
              <a:buClr>
                <a:srgbClr val="72A656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Davon ca. 160.000 Tonnen in Deutschland</a:t>
            </a:r>
          </a:p>
          <a:p>
            <a:pPr marL="285750" indent="-285750">
              <a:spcAft>
                <a:spcPts val="600"/>
              </a:spcAft>
              <a:buClr>
                <a:srgbClr val="72A656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Ca. 260.000 Tonnen Speise- und Industriekartoffeln p.a. weltweit</a:t>
            </a:r>
          </a:p>
          <a:p>
            <a:pPr marL="742950" lvl="1" indent="-285750">
              <a:buClr>
                <a:srgbClr val="72A656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Davon ca. 150.000 Tonnen aus deutscher Produktion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481C9F8-3995-7D7C-C163-7F15FB968F4C}"/>
              </a:ext>
            </a:extLst>
          </p:cNvPr>
          <p:cNvGrpSpPr>
            <a:grpSpLocks noChangeAspect="1"/>
          </p:cNvGrpSpPr>
          <p:nvPr/>
        </p:nvGrpSpPr>
        <p:grpSpPr>
          <a:xfrm>
            <a:off x="1069974" y="1916829"/>
            <a:ext cx="1080000" cy="1080000"/>
            <a:chOff x="2622550" y="1494299"/>
            <a:chExt cx="1371600" cy="1371600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1993B6BE-F6B0-1203-B3BA-4DD43A6792F5}"/>
                </a:ext>
              </a:extLst>
            </p:cNvPr>
            <p:cNvSpPr/>
            <p:nvPr/>
          </p:nvSpPr>
          <p:spPr>
            <a:xfrm>
              <a:off x="2622550" y="1494299"/>
              <a:ext cx="1371600" cy="1371600"/>
            </a:xfrm>
            <a:prstGeom prst="ellipse">
              <a:avLst/>
            </a:prstGeom>
            <a:solidFill>
              <a:srgbClr val="72A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 descr="Pflanze Silhouette">
              <a:extLst>
                <a:ext uri="{FF2B5EF4-FFF2-40B4-BE49-F238E27FC236}">
                  <a16:creationId xmlns:a16="http://schemas.microsoft.com/office/drawing/2014/main" id="{BA1ED7C1-F02D-B21D-7CBE-7D4D52AFE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764064" y="1635813"/>
              <a:ext cx="1088571" cy="1088571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74A3823-F5F1-C89E-95CE-A338C20D52FA}"/>
              </a:ext>
            </a:extLst>
          </p:cNvPr>
          <p:cNvGrpSpPr>
            <a:grpSpLocks noChangeAspect="1"/>
          </p:cNvGrpSpPr>
          <p:nvPr/>
        </p:nvGrpSpPr>
        <p:grpSpPr>
          <a:xfrm>
            <a:off x="1069974" y="4242260"/>
            <a:ext cx="1080000" cy="1080000"/>
            <a:chOff x="8318500" y="1494299"/>
            <a:chExt cx="1371600" cy="13716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FF21227F-B747-DB80-1461-129AF7FA4EAA}"/>
                </a:ext>
              </a:extLst>
            </p:cNvPr>
            <p:cNvSpPr/>
            <p:nvPr/>
          </p:nvSpPr>
          <p:spPr>
            <a:xfrm>
              <a:off x="8318500" y="1494299"/>
              <a:ext cx="1371600" cy="1371600"/>
            </a:xfrm>
            <a:prstGeom prst="ellipse">
              <a:avLst/>
            </a:prstGeom>
            <a:solidFill>
              <a:srgbClr val="72A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" name="Grafik 2" descr="Balkendiagramm mit Aufwärtstrend Silhouette">
              <a:extLst>
                <a:ext uri="{FF2B5EF4-FFF2-40B4-BE49-F238E27FC236}">
                  <a16:creationId xmlns:a16="http://schemas.microsoft.com/office/drawing/2014/main" id="{0CF9F6FC-6ABE-634F-1A07-EAADFFD1B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8482250" y="1635813"/>
              <a:ext cx="1087200" cy="108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994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C1330-7156-5A96-70B1-7EC33765E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EUROPLANT</a:t>
            </a:r>
            <a:br>
              <a:rPr lang="de-DE"/>
            </a:br>
            <a:r>
              <a:rPr lang="de-DE" b="0"/>
              <a:t>Züchtungsstandorte</a:t>
            </a:r>
          </a:p>
        </p:txBody>
      </p:sp>
      <p:sp>
        <p:nvSpPr>
          <p:cNvPr id="4" name="Inhaltsplatzhalter 1"/>
          <p:cNvSpPr>
            <a:spLocks noGrp="1"/>
          </p:cNvSpPr>
          <p:nvPr>
            <p:ph idx="4294967295"/>
          </p:nvPr>
        </p:nvSpPr>
        <p:spPr>
          <a:xfrm>
            <a:off x="7118129" y="1694624"/>
            <a:ext cx="4620968" cy="44053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Verwaltungssitz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EUROPLANT Innovation GmbH &amp; Co. 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KG.</a:t>
            </a:r>
            <a:endParaRPr lang="de-DE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Neuzuchtstationen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+ PSS in Idaho (</a:t>
            </a:r>
            <a:r>
              <a:rPr lang="de-DE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USA</a:t>
            </a:r>
            <a:r>
              <a:rPr lang="de-DE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Kooperationszüchter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Saatzucht Berding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Saatzucht Pohl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Zuchtbetrieb R. Jacobs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Dr. R.J. </a:t>
            </a:r>
            <a:r>
              <a:rPr lang="de-DE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Mansholt’s</a:t>
            </a:r>
            <a:r>
              <a:rPr lang="de-DE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Veredelingsbedrijf</a:t>
            </a:r>
            <a:r>
              <a:rPr lang="de-DE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Sativa </a:t>
            </a:r>
            <a:r>
              <a:rPr lang="de-DE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Kerkov</a:t>
            </a:r>
            <a:endParaRPr lang="de-DE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Erhaltungszuchtstationen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Vermehrungsbetriebe in EU Gesundlage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Prüfstandorte</a:t>
            </a:r>
          </a:p>
        </p:txBody>
      </p:sp>
      <p:pic>
        <p:nvPicPr>
          <p:cNvPr id="6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536" y="1640937"/>
            <a:ext cx="363540" cy="43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4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13" y="2295889"/>
            <a:ext cx="365114" cy="43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5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536" y="2931544"/>
            <a:ext cx="365114" cy="43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5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12" y="4833814"/>
            <a:ext cx="363539" cy="43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5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878" y="5152651"/>
            <a:ext cx="363541" cy="43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5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9" y="5483211"/>
            <a:ext cx="365114" cy="43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214161F4-98C8-4EE2-8E2D-3934D4C829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41850" b="176"/>
          <a:stretch/>
        </p:blipFill>
        <p:spPr>
          <a:xfrm>
            <a:off x="647700" y="1694624"/>
            <a:ext cx="5734051" cy="4405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69211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EECAA809-54DE-37D7-A431-0687045B6E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7790"/>
          <a:stretch/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35863" y="2411137"/>
            <a:ext cx="3592902" cy="2387600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bg1"/>
                </a:solidFill>
                <a:cs typeface="Segoe UI Semibold" panose="020B0702040204020203" pitchFamily="34" charset="0"/>
              </a:rPr>
              <a:t>EUROPLANT Züchtung</a:t>
            </a:r>
            <a:br>
              <a:rPr lang="de-DE" sz="3200" dirty="0">
                <a:solidFill>
                  <a:schemeClr val="bg1"/>
                </a:solidFill>
                <a:cs typeface="Segoe UI Semibold" panose="020B0702040204020203" pitchFamily="34" charset="0"/>
              </a:rPr>
            </a:br>
            <a:r>
              <a:rPr lang="de-DE" sz="3200" b="0" dirty="0">
                <a:solidFill>
                  <a:schemeClr val="bg1"/>
                </a:solidFill>
                <a:cs typeface="Segoe UI Semibold" panose="020B0702040204020203" pitchFamily="34" charset="0"/>
              </a:rPr>
              <a:t>Heute schon an morgen denken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6EEF1F6-C116-DB45-51AC-497D91FBC41B}"/>
              </a:ext>
            </a:extLst>
          </p:cNvPr>
          <p:cNvGrpSpPr/>
          <p:nvPr/>
        </p:nvGrpSpPr>
        <p:grpSpPr>
          <a:xfrm>
            <a:off x="10352911" y="0"/>
            <a:ext cx="1839087" cy="1430993"/>
            <a:chOff x="10352911" y="0"/>
            <a:chExt cx="1839087" cy="1430993"/>
          </a:xfrm>
        </p:grpSpPr>
        <p:pic>
          <p:nvPicPr>
            <p:cNvPr id="4" name="Grafik 3" descr="Ein Bild, das Kreativität, Kunst enthält.&#10;&#10;Automatisch generierte Beschreibung mit geringer Zuverlässigkeit">
              <a:extLst>
                <a:ext uri="{FF2B5EF4-FFF2-40B4-BE49-F238E27FC236}">
                  <a16:creationId xmlns:a16="http://schemas.microsoft.com/office/drawing/2014/main" id="{0B1DB5B1-C9CE-FA53-34F6-2E2CF59947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04" t="54152"/>
            <a:stretch/>
          </p:blipFill>
          <p:spPr>
            <a:xfrm flipH="1">
              <a:off x="10352911" y="0"/>
              <a:ext cx="1839087" cy="1430993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2D65832D-3F4B-F851-083E-4FF1B9EE22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95" r="29331" b="31338"/>
            <a:stretch/>
          </p:blipFill>
          <p:spPr>
            <a:xfrm>
              <a:off x="11001428" y="194539"/>
              <a:ext cx="747886" cy="873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157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57C81-BAC5-EB82-F500-2EE991FD39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EUROPLANT</a:t>
            </a:r>
            <a:br>
              <a:rPr lang="de-DE"/>
            </a:br>
            <a:r>
              <a:rPr lang="de-DE" b="0" err="1"/>
              <a:t>Neuzucht</a:t>
            </a:r>
            <a:endParaRPr lang="de-DE" b="0"/>
          </a:p>
        </p:txBody>
      </p:sp>
      <p:pic>
        <p:nvPicPr>
          <p:cNvPr id="13" name="Bildplatzhalter 12" descr="Ein Bild, das Text, Screenshot, Zahl, Diagramm enthält.&#10;&#10;Automatisch generierte Beschreibung">
            <a:extLst>
              <a:ext uri="{FF2B5EF4-FFF2-40B4-BE49-F238E27FC236}">
                <a16:creationId xmlns:a16="http://schemas.microsoft.com/office/drawing/2014/main" id="{1F69AC85-7556-A2BD-304E-E083B000E8B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10343" r="15200" b="3778"/>
          <a:stretch/>
        </p:blipFill>
        <p:spPr>
          <a:xfrm>
            <a:off x="2756258" y="358988"/>
            <a:ext cx="8294553" cy="640215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287F46C-DE9F-BF2A-77CF-ADF3D46D6284}"/>
              </a:ext>
            </a:extLst>
          </p:cNvPr>
          <p:cNvSpPr txBox="1"/>
          <p:nvPr/>
        </p:nvSpPr>
        <p:spPr>
          <a:xfrm>
            <a:off x="952500" y="4786754"/>
            <a:ext cx="41807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Zuchtschema</a:t>
            </a:r>
            <a:br>
              <a:rPr lang="de-DE"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</a:br>
            <a:r>
              <a:rPr lang="de-DE"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für die Entwicklung </a:t>
            </a:r>
            <a:br>
              <a:rPr lang="de-DE"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</a:br>
            <a:r>
              <a:rPr lang="de-DE"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von</a:t>
            </a:r>
            <a:r>
              <a:rPr lang="de-DE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de-DE"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Kartoffelsorten</a:t>
            </a:r>
          </a:p>
        </p:txBody>
      </p:sp>
    </p:spTree>
    <p:extLst>
      <p:ext uri="{BB962C8B-B14F-4D97-AF65-F5344CB8AC3E}">
        <p14:creationId xmlns:p14="http://schemas.microsoft.com/office/powerpoint/2010/main" val="222823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FC1EFEF2-04FD-4942-BE80-5447DD0AE557}"/>
              </a:ext>
            </a:extLst>
          </p:cNvPr>
          <p:cNvSpPr txBox="1">
            <a:spLocks/>
          </p:cNvSpPr>
          <p:nvPr/>
        </p:nvSpPr>
        <p:spPr>
          <a:xfrm>
            <a:off x="838200" y="1268083"/>
            <a:ext cx="10616970" cy="5400136"/>
          </a:xfrm>
          <a:prstGeom prst="rect">
            <a:avLst/>
          </a:prstGeom>
        </p:spPr>
        <p:txBody>
          <a:bodyPr vert="horz" lIns="91440" tIns="45720" rIns="91440" bIns="45720" numCol="3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Pflanzenmerkmale</a:t>
            </a:r>
            <a:endParaRPr lang="en-US" sz="2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Aufgang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Entwicklung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Mängel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i.d.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Viruserkennbarkeit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Reife</a:t>
            </a:r>
            <a:r>
              <a:rPr lang="en-US" sz="1200" dirty="0">
                <a:cs typeface="Arial" panose="020B0604020202020204" pitchFamily="34" charset="0"/>
              </a:rPr>
              <a:t> (</a:t>
            </a:r>
            <a:r>
              <a:rPr lang="en-US" sz="1200" dirty="0" err="1">
                <a:cs typeface="Arial" panose="020B0604020202020204" pitchFamily="34" charset="0"/>
              </a:rPr>
              <a:t>Vegetationslänge</a:t>
            </a:r>
            <a:r>
              <a:rPr lang="en-US" sz="1200" dirty="0"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Stolonenlänge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US" sz="1200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1200" dirty="0" err="1">
                <a:cs typeface="Arial" panose="020B0604020202020204" pitchFamily="34" charset="0"/>
              </a:rPr>
              <a:t>Resistenz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gegen</a:t>
            </a:r>
            <a:r>
              <a:rPr lang="en-US" sz="1200" dirty="0">
                <a:cs typeface="Arial" panose="020B0604020202020204" pitchFamily="34" charset="0"/>
              </a:rPr>
              <a:t>...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Rhizoctonia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Schwarzbeinigkeit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Krautfäule</a:t>
            </a:r>
            <a:r>
              <a:rPr lang="en-US" sz="1200" dirty="0">
                <a:cs typeface="Arial" panose="020B0604020202020204" pitchFamily="34" charset="0"/>
              </a:rPr>
              <a:t> (</a:t>
            </a:r>
            <a:r>
              <a:rPr lang="en-US" sz="1200" dirty="0" err="1">
                <a:cs typeface="Arial" panose="020B0604020202020204" pitchFamily="34" charset="0"/>
              </a:rPr>
              <a:t>Phytophthora</a:t>
            </a:r>
            <a:r>
              <a:rPr lang="en-US" sz="1200" dirty="0"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Alternaria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Virosen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Nematoden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>
                <a:cs typeface="Arial" panose="020B0604020202020204" pitchFamily="34" charset="0"/>
              </a:rPr>
              <a:t>Krebs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e-DE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Knollenmerkmale</a:t>
            </a:r>
            <a:endParaRPr lang="en-US" sz="2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>
                <a:cs typeface="Arial" panose="020B0604020202020204" pitchFamily="34" charset="0"/>
              </a:rPr>
              <a:t>Form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Formschönheit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Augentiefe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Schalenfarbe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Schalenbeschaffenheit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Fleischfarbe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1200" dirty="0" err="1">
                <a:cs typeface="Arial" panose="020B0604020202020204" pitchFamily="34" charset="0"/>
              </a:rPr>
              <a:t>Losschaligkeit</a:t>
            </a:r>
            <a:endParaRPr lang="en-US" sz="1200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1200" dirty="0" err="1">
                <a:cs typeface="Arial" panose="020B0604020202020204" pitchFamily="34" charset="0"/>
              </a:rPr>
              <a:t>Anfälligkeit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für</a:t>
            </a:r>
            <a:r>
              <a:rPr lang="en-US" sz="1200" dirty="0"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Nassfäule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Braunfäule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Fusarium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Eisenfleckigkeit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Schorf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1200" dirty="0" err="1">
                <a:cs typeface="Arial" panose="020B0604020202020204" pitchFamily="34" charset="0"/>
              </a:rPr>
              <a:t>Rhizoctonia</a:t>
            </a:r>
            <a:endParaRPr lang="en-US" sz="1200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1200" dirty="0" err="1">
                <a:cs typeface="Arial" panose="020B0604020202020204" pitchFamily="34" charset="0"/>
              </a:rPr>
              <a:t>Neigung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zu</a:t>
            </a:r>
            <a:r>
              <a:rPr lang="en-US" sz="1200" dirty="0"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Zwiewuchs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Hohlherzigkeit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Wachstumsrissen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Schwarzfleckigkeit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Rohverfärbung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Beschädigungen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de-DE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Leistung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Marktwareertrag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Sortierung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Stärkegehalt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Speiseeigenschaften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Glykoalkaloidgehalt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Konsistenz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Geschmack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Feuchtigkeit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1000"/>
              </a:spcAft>
            </a:pPr>
            <a:r>
              <a:rPr lang="en-US" sz="1200" dirty="0" err="1">
                <a:cs typeface="Arial" panose="020B0604020202020204" pitchFamily="34" charset="0"/>
              </a:rPr>
              <a:t>Kochdunkelung</a:t>
            </a:r>
            <a:endParaRPr lang="en-US" sz="1200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1200" dirty="0" err="1">
                <a:cs typeface="Arial" panose="020B0604020202020204" pitchFamily="34" charset="0"/>
              </a:rPr>
              <a:t>Verarbeitungseignung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zu</a:t>
            </a:r>
            <a:r>
              <a:rPr lang="en-US" sz="1200" dirty="0">
                <a:cs typeface="Arial" panose="020B0604020202020204" pitchFamily="34" charset="0"/>
              </a:rPr>
              <a:t>….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>
                <a:cs typeface="Arial" panose="020B0604020202020204" pitchFamily="34" charset="0"/>
              </a:rPr>
              <a:t>Pommes frites </a:t>
            </a:r>
            <a:r>
              <a:rPr lang="en-US" sz="1200" dirty="0" err="1">
                <a:cs typeface="Arial" panose="020B0604020202020204" pitchFamily="34" charset="0"/>
              </a:rPr>
              <a:t>nach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Ernte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>
                <a:cs typeface="Arial" panose="020B0604020202020204" pitchFamily="34" charset="0"/>
              </a:rPr>
              <a:t>Pommes frites </a:t>
            </a:r>
            <a:r>
              <a:rPr lang="en-US" sz="1200" dirty="0" err="1">
                <a:cs typeface="Arial" panose="020B0604020202020204" pitchFamily="34" charset="0"/>
              </a:rPr>
              <a:t>nach</a:t>
            </a:r>
            <a:r>
              <a:rPr lang="en-US" sz="1200" dirty="0">
                <a:cs typeface="Arial" panose="020B0604020202020204" pitchFamily="34" charset="0"/>
              </a:rPr>
              <a:t> Lager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>
                <a:cs typeface="Arial" panose="020B0604020202020204" pitchFamily="34" charset="0"/>
              </a:rPr>
              <a:t>Chips </a:t>
            </a:r>
            <a:r>
              <a:rPr lang="en-US" sz="1200" dirty="0" err="1">
                <a:cs typeface="Arial" panose="020B0604020202020204" pitchFamily="34" charset="0"/>
              </a:rPr>
              <a:t>nach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Ernte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>
                <a:cs typeface="Arial" panose="020B0604020202020204" pitchFamily="34" charset="0"/>
              </a:rPr>
              <a:t>Chips </a:t>
            </a:r>
            <a:r>
              <a:rPr lang="en-US" sz="1200" dirty="0" err="1">
                <a:cs typeface="Arial" panose="020B0604020202020204" pitchFamily="34" charset="0"/>
              </a:rPr>
              <a:t>nach</a:t>
            </a:r>
            <a:r>
              <a:rPr lang="en-US" sz="1200" dirty="0">
                <a:cs typeface="Arial" panose="020B0604020202020204" pitchFamily="34" charset="0"/>
              </a:rPr>
              <a:t> Lager 8°C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>
                <a:cs typeface="Arial" panose="020B0604020202020204" pitchFamily="34" charset="0"/>
              </a:rPr>
              <a:t>Chips </a:t>
            </a:r>
            <a:r>
              <a:rPr lang="en-US" sz="1200" dirty="0" err="1">
                <a:cs typeface="Arial" panose="020B0604020202020204" pitchFamily="34" charset="0"/>
              </a:rPr>
              <a:t>nach</a:t>
            </a:r>
            <a:r>
              <a:rPr lang="en-US" sz="1200" dirty="0">
                <a:cs typeface="Arial" panose="020B0604020202020204" pitchFamily="34" charset="0"/>
              </a:rPr>
              <a:t> Lager 4°C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TroKa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nach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Ernte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TroKa</a:t>
            </a:r>
            <a:r>
              <a:rPr lang="en-US" sz="1200" dirty="0">
                <a:cs typeface="Arial" panose="020B0604020202020204" pitchFamily="34" charset="0"/>
              </a:rPr>
              <a:t> </a:t>
            </a:r>
            <a:r>
              <a:rPr lang="en-US" sz="1200" dirty="0" err="1">
                <a:cs typeface="Arial" panose="020B0604020202020204" pitchFamily="34" charset="0"/>
              </a:rPr>
              <a:t>nach</a:t>
            </a:r>
            <a:r>
              <a:rPr lang="en-US" sz="1200" dirty="0">
                <a:cs typeface="Arial" panose="020B0604020202020204" pitchFamily="34" charset="0"/>
              </a:rPr>
              <a:t> Lager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1200" dirty="0" err="1">
                <a:cs typeface="Arial" panose="020B0604020202020204" pitchFamily="34" charset="0"/>
              </a:rPr>
              <a:t>Lagereignung</a:t>
            </a:r>
            <a:r>
              <a:rPr lang="en-US" sz="1200" dirty="0">
                <a:cs typeface="Arial" panose="020B0604020202020204" pitchFamily="34" charset="0"/>
              </a:rPr>
              <a:t> (</a:t>
            </a:r>
            <a:r>
              <a:rPr lang="en-US" sz="1200" dirty="0" err="1">
                <a:cs typeface="Arial" panose="020B0604020202020204" pitchFamily="34" charset="0"/>
              </a:rPr>
              <a:t>Keimfreudigkeit</a:t>
            </a:r>
            <a:r>
              <a:rPr lang="en-US" sz="1200" dirty="0">
                <a:cs typeface="Arial" panose="020B0604020202020204" pitchFamily="34" charset="0"/>
              </a:rPr>
              <a:t>)</a:t>
            </a:r>
            <a:endParaRPr lang="de-DE" sz="900" dirty="0"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3E7E7FB-F564-E93B-7749-D91AA42D8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434975"/>
            <a:ext cx="10775950" cy="627063"/>
          </a:xfrm>
        </p:spPr>
        <p:txBody>
          <a:bodyPr/>
          <a:lstStyle/>
          <a:p>
            <a:r>
              <a:rPr lang="de-DE" dirty="0"/>
              <a:t>EUROPLANT</a:t>
            </a:r>
            <a:br>
              <a:rPr lang="de-DE" dirty="0"/>
            </a:br>
            <a:r>
              <a:rPr lang="de-DE" b="0" dirty="0"/>
              <a:t>Neuzüchtung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961920A-FA2E-AAFA-602E-AED4019B045E}"/>
              </a:ext>
            </a:extLst>
          </p:cNvPr>
          <p:cNvSpPr txBox="1">
            <a:spLocks/>
          </p:cNvSpPr>
          <p:nvPr/>
        </p:nvSpPr>
        <p:spPr>
          <a:xfrm>
            <a:off x="952500" y="434798"/>
            <a:ext cx="10776575" cy="627528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EUROPLANT</a:t>
            </a:r>
            <a:br>
              <a:rPr lang="de-DE" dirty="0"/>
            </a:br>
            <a:r>
              <a:rPr lang="de-DE" b="0" dirty="0"/>
              <a:t>Neuzüchtung</a:t>
            </a:r>
          </a:p>
        </p:txBody>
      </p:sp>
    </p:spTree>
    <p:extLst>
      <p:ext uri="{BB962C8B-B14F-4D97-AF65-F5344CB8AC3E}">
        <p14:creationId xmlns:p14="http://schemas.microsoft.com/office/powerpoint/2010/main" val="63455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"/>
          <p:cNvSpPr txBox="1">
            <a:spLocks/>
          </p:cNvSpPr>
          <p:nvPr/>
        </p:nvSpPr>
        <p:spPr bwMode="auto">
          <a:xfrm>
            <a:off x="6559456" y="5780601"/>
            <a:ext cx="6893626" cy="5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740C"/>
              </a:buClr>
              <a:buSzPct val="9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740C"/>
              </a:buClr>
              <a:buSzPct val="9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740C"/>
              </a:buClr>
              <a:buSzPct val="9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740C"/>
              </a:buClr>
              <a:buSzPct val="9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740C"/>
              </a:buClr>
              <a:buSzPct val="9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1200"/>
              </a:spcAft>
              <a:buNone/>
            </a:pPr>
            <a:r>
              <a:rPr lang="de-DE" altLang="de-DE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Aktuell 103 geschützte Sorten (2024)</a:t>
            </a:r>
            <a:r>
              <a:rPr lang="de-DE" altLang="de-DE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 </a:t>
            </a:r>
            <a:endParaRPr lang="de-DE" altLang="de-DE" sz="1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7373BE-DE00-7F17-B913-57CFF9AE8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EUROPLANT</a:t>
            </a:r>
            <a:br>
              <a:rPr lang="de-DE" dirty="0"/>
            </a:br>
            <a:r>
              <a:rPr lang="de-DE" b="0" dirty="0"/>
              <a:t>Neuzüchtung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BA765A-2785-2AD6-8546-B6948BAB66E6}"/>
              </a:ext>
            </a:extLst>
          </p:cNvPr>
          <p:cNvSpPr txBox="1"/>
          <p:nvPr/>
        </p:nvSpPr>
        <p:spPr>
          <a:xfrm>
            <a:off x="8900160" y="1660186"/>
            <a:ext cx="434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Ausrichtung der </a:t>
            </a:r>
            <a:br>
              <a:rPr 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Neuzüchtung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DEB56034-3394-0C88-7901-0B907445DE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110494"/>
              </p:ext>
            </p:extLst>
          </p:nvPr>
        </p:nvGraphicFramePr>
        <p:xfrm>
          <a:off x="889653" y="1513963"/>
          <a:ext cx="10662267" cy="534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451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3">
            <a:extLst>
              <a:ext uri="{FF2B5EF4-FFF2-40B4-BE49-F238E27FC236}">
                <a16:creationId xmlns:a16="http://schemas.microsoft.com/office/drawing/2014/main" id="{7F5D9160-201C-5842-F55F-AC1F741AA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416" y="1916251"/>
            <a:ext cx="3695700" cy="33401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2EF45B9-53A4-6433-3D85-1CBE427584C1}"/>
              </a:ext>
            </a:extLst>
          </p:cNvPr>
          <p:cNvSpPr txBox="1"/>
          <p:nvPr/>
        </p:nvSpPr>
        <p:spPr>
          <a:xfrm>
            <a:off x="3027092" y="5256351"/>
            <a:ext cx="2095445" cy="1601649"/>
          </a:xfrm>
          <a:prstGeom prst="rect">
            <a:avLst/>
          </a:prstGeom>
          <a:solidFill>
            <a:srgbClr val="FFFFFF"/>
          </a:solidFill>
        </p:spPr>
        <p:txBody>
          <a:bodyPr vert="vert270" wrap="square" rtlCol="0">
            <a:spAutoFit/>
          </a:bodyPr>
          <a:lstStyle/>
          <a:p>
            <a:pPr algn="r">
              <a:spcAft>
                <a:spcPts val="100"/>
              </a:spcAft>
            </a:pPr>
            <a:r>
              <a:rPr lang="de-DE" sz="2000" dirty="0">
                <a:solidFill>
                  <a:srgbClr val="8B6828"/>
                </a:solidFill>
              </a:rPr>
              <a:t>Weizen </a:t>
            </a:r>
          </a:p>
          <a:p>
            <a:pPr algn="r">
              <a:spcAft>
                <a:spcPts val="100"/>
              </a:spcAft>
            </a:pPr>
            <a:r>
              <a:rPr lang="de-DE" sz="2000" dirty="0">
                <a:solidFill>
                  <a:srgbClr val="8B6828"/>
                </a:solidFill>
              </a:rPr>
              <a:t>Reis</a:t>
            </a:r>
          </a:p>
          <a:p>
            <a:pPr algn="r">
              <a:spcAft>
                <a:spcPts val="100"/>
              </a:spcAft>
            </a:pPr>
            <a:r>
              <a:rPr lang="de-DE" sz="2000" dirty="0">
                <a:solidFill>
                  <a:srgbClr val="8B6828"/>
                </a:solidFill>
              </a:rPr>
              <a:t>Mais</a:t>
            </a:r>
          </a:p>
          <a:p>
            <a:pPr algn="r">
              <a:spcAft>
                <a:spcPts val="100"/>
              </a:spcAft>
            </a:pPr>
            <a:r>
              <a:rPr lang="de-DE" sz="2000" dirty="0">
                <a:solidFill>
                  <a:srgbClr val="0C683D"/>
                </a:solidFill>
              </a:rPr>
              <a:t>Kartoffel</a:t>
            </a:r>
          </a:p>
          <a:p>
            <a:pPr algn="r">
              <a:spcAft>
                <a:spcPts val="100"/>
              </a:spcAft>
            </a:pPr>
            <a:r>
              <a:rPr lang="de-DE" sz="2000" dirty="0">
                <a:solidFill>
                  <a:srgbClr val="8B6828"/>
                </a:solidFill>
              </a:rPr>
              <a:t>Hirse</a:t>
            </a:r>
          </a:p>
          <a:p>
            <a:pPr algn="r">
              <a:spcAft>
                <a:spcPts val="100"/>
              </a:spcAft>
            </a:pPr>
            <a:r>
              <a:rPr lang="de-DE" sz="2000" dirty="0">
                <a:solidFill>
                  <a:srgbClr val="8B6828"/>
                </a:solidFill>
              </a:rPr>
              <a:t>Zuckerrohr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B2734C0-88AE-E5CE-DE19-1E5E51873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C29D780-C1BE-DC63-BC76-6AA415D54CD0}"/>
              </a:ext>
            </a:extLst>
          </p:cNvPr>
          <p:cNvSpPr txBox="1">
            <a:spLocks/>
          </p:cNvSpPr>
          <p:nvPr/>
        </p:nvSpPr>
        <p:spPr>
          <a:xfrm>
            <a:off x="952500" y="434975"/>
            <a:ext cx="10775950" cy="627063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EUROPLANT</a:t>
            </a:r>
            <a:br>
              <a:rPr lang="de-DE"/>
            </a:br>
            <a:r>
              <a:rPr lang="de-DE" b="0"/>
              <a:t>Neuzüchtung</a:t>
            </a:r>
            <a:endParaRPr lang="de-DE" b="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28C826A-3CBA-30FC-7B34-1CC7E648D340}"/>
              </a:ext>
            </a:extLst>
          </p:cNvPr>
          <p:cNvSpPr txBox="1"/>
          <p:nvPr/>
        </p:nvSpPr>
        <p:spPr>
          <a:xfrm rot="5400000">
            <a:off x="5990306" y="2604701"/>
            <a:ext cx="1928733" cy="2902067"/>
          </a:xfrm>
          <a:prstGeom prst="rect">
            <a:avLst/>
          </a:prstGeom>
          <a:solidFill>
            <a:srgbClr val="FFFFFF"/>
          </a:solidFill>
        </p:spPr>
        <p:txBody>
          <a:bodyPr vert="vert270"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de-DE" dirty="0">
                <a:solidFill>
                  <a:srgbClr val="8B6828"/>
                </a:solidFill>
              </a:rPr>
              <a:t>Unkräuter</a:t>
            </a:r>
          </a:p>
          <a:p>
            <a:pPr>
              <a:spcAft>
                <a:spcPts val="100"/>
              </a:spcAft>
            </a:pPr>
            <a:endParaRPr lang="de-DE" dirty="0">
              <a:solidFill>
                <a:srgbClr val="0C683D"/>
              </a:solidFill>
            </a:endParaRPr>
          </a:p>
          <a:p>
            <a:pPr>
              <a:spcAft>
                <a:spcPts val="100"/>
              </a:spcAft>
            </a:pPr>
            <a:r>
              <a:rPr lang="de-DE" dirty="0">
                <a:solidFill>
                  <a:srgbClr val="0C683D"/>
                </a:solidFill>
              </a:rPr>
              <a:t>Krankheiten (Viren, Pilze und </a:t>
            </a:r>
            <a:r>
              <a:rPr lang="de-DE" sz="2000" dirty="0">
                <a:solidFill>
                  <a:srgbClr val="0C683D"/>
                </a:solidFill>
              </a:rPr>
              <a:t>Bakterien</a:t>
            </a:r>
            <a:r>
              <a:rPr lang="de-DE" dirty="0">
                <a:solidFill>
                  <a:srgbClr val="0C683D"/>
                </a:solidFill>
              </a:rPr>
              <a:t>)</a:t>
            </a:r>
          </a:p>
          <a:p>
            <a:pPr>
              <a:spcAft>
                <a:spcPts val="100"/>
              </a:spcAft>
            </a:pPr>
            <a:endParaRPr lang="de-DE" dirty="0">
              <a:solidFill>
                <a:srgbClr val="0C683D"/>
              </a:solidFill>
            </a:endParaRPr>
          </a:p>
          <a:p>
            <a:pPr>
              <a:spcAft>
                <a:spcPts val="100"/>
              </a:spcAft>
            </a:pPr>
            <a:r>
              <a:rPr lang="de-DE" dirty="0">
                <a:solidFill>
                  <a:srgbClr val="8B6828"/>
                </a:solidFill>
              </a:rPr>
              <a:t>Insekten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DFAD516-E757-4692-B18B-F767BA67A6A1}"/>
              </a:ext>
            </a:extLst>
          </p:cNvPr>
          <p:cNvSpPr txBox="1"/>
          <p:nvPr/>
        </p:nvSpPr>
        <p:spPr>
          <a:xfrm>
            <a:off x="838199" y="1189418"/>
            <a:ext cx="889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cs typeface="Arial" panose="020B0604020202020204" pitchFamily="34" charset="0"/>
              </a:rPr>
              <a:t>Selektion - Resistenzen</a:t>
            </a:r>
            <a:endParaRPr lang="de-DE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83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34158-5EBA-D1D9-7563-55B805DCB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EEC3526-FC4D-7550-A32C-E6EB24311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902" y="2170602"/>
            <a:ext cx="6604970" cy="468739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03B3462-C7F1-F6F9-47EB-E9BEE0DA8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434975"/>
            <a:ext cx="10775950" cy="627063"/>
          </a:xfrm>
        </p:spPr>
        <p:txBody>
          <a:bodyPr/>
          <a:lstStyle/>
          <a:p>
            <a:r>
              <a:rPr lang="de-DE" dirty="0"/>
              <a:t>EUROPLANT</a:t>
            </a:r>
            <a:br>
              <a:rPr lang="de-DE" dirty="0"/>
            </a:br>
            <a:r>
              <a:rPr lang="de-DE" b="0" dirty="0"/>
              <a:t>Neuzüchtung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455E90B-781D-FAC8-3A6C-DB3CCFB7476B}"/>
              </a:ext>
            </a:extLst>
          </p:cNvPr>
          <p:cNvSpPr txBox="1">
            <a:spLocks/>
          </p:cNvSpPr>
          <p:nvPr/>
        </p:nvSpPr>
        <p:spPr>
          <a:xfrm>
            <a:off x="952500" y="434798"/>
            <a:ext cx="10776575" cy="627528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EUROPLANT</a:t>
            </a:r>
            <a:br>
              <a:rPr lang="de-DE" dirty="0"/>
            </a:br>
            <a:r>
              <a:rPr lang="de-DE" b="0" dirty="0"/>
              <a:t>Neuzüchtung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D1B886D-7EA9-E990-9204-36012B3F9B18}"/>
              </a:ext>
            </a:extLst>
          </p:cNvPr>
          <p:cNvSpPr txBox="1"/>
          <p:nvPr/>
        </p:nvSpPr>
        <p:spPr>
          <a:xfrm>
            <a:off x="838199" y="1189418"/>
            <a:ext cx="889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cs typeface="Arial" panose="020B0604020202020204" pitchFamily="34" charset="0"/>
              </a:rPr>
              <a:t>Selektion - Resistenzen</a:t>
            </a:r>
            <a:endParaRPr lang="de-DE" sz="2000" b="1" dirty="0">
              <a:cs typeface="Arial" panose="020B0604020202020204" pitchFamily="34" charset="0"/>
            </a:endParaRPr>
          </a:p>
        </p:txBody>
      </p:sp>
      <p:pic>
        <p:nvPicPr>
          <p:cNvPr id="1026" name="Picture 2" descr="SBR-Krankheit in Rüben: So erkennen Sie die Schilf-Glasflügelzikade ...">
            <a:extLst>
              <a:ext uri="{FF2B5EF4-FFF2-40B4-BE49-F238E27FC236}">
                <a16:creationId xmlns:a16="http://schemas.microsoft.com/office/drawing/2014/main" id="{EE23F672-C147-9BDD-6D36-7CB490214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58" y="0"/>
            <a:ext cx="4071942" cy="252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420016C-369D-0BBB-E529-ABCCB610B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767" y="2520351"/>
            <a:ext cx="3252233" cy="433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5D7AB-B2A0-38D0-3160-E2B057E61AC8}"/>
              </a:ext>
            </a:extLst>
          </p:cNvPr>
          <p:cNvSpPr txBox="1">
            <a:spLocks/>
          </p:cNvSpPr>
          <p:nvPr/>
        </p:nvSpPr>
        <p:spPr>
          <a:xfrm>
            <a:off x="838199" y="2051480"/>
            <a:ext cx="3768307" cy="4685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5A7410"/>
              </a:buClr>
            </a:pPr>
            <a:r>
              <a:rPr lang="de-DE" sz="2000" b="1" dirty="0">
                <a:cs typeface="Arial" panose="020B0604020202020204" pitchFamily="34" charset="0"/>
              </a:rPr>
              <a:t>Zikaden – </a:t>
            </a:r>
            <a:r>
              <a:rPr lang="de-DE" sz="2000" b="1" dirty="0" err="1">
                <a:cs typeface="Arial" panose="020B0604020202020204" pitchFamily="34" charset="0"/>
              </a:rPr>
              <a:t>Stolbur</a:t>
            </a:r>
            <a:r>
              <a:rPr lang="de-DE" sz="2000" b="1" dirty="0">
                <a:cs typeface="Arial" panose="020B0604020202020204" pitchFamily="34" charset="0"/>
              </a:rPr>
              <a:t> -SBR</a:t>
            </a:r>
            <a:endParaRPr lang="de-DE" sz="1600" dirty="0"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10F52CA-D239-A419-03E1-9D785CF9B500}"/>
              </a:ext>
            </a:extLst>
          </p:cNvPr>
          <p:cNvSpPr txBox="1"/>
          <p:nvPr/>
        </p:nvSpPr>
        <p:spPr>
          <a:xfrm>
            <a:off x="345057" y="6357668"/>
            <a:ext cx="2924354" cy="21566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55000" lnSpcReduction="20000"/>
          </a:bodyPr>
          <a:lstStyle/>
          <a:p>
            <a:pPr algn="l">
              <a:lnSpc>
                <a:spcPct val="100000"/>
              </a:lnSpc>
              <a:buClr>
                <a:srgbClr val="3F4D5B"/>
              </a:buClr>
            </a:pP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Quelle: ISIP - Zuckerrübenmonitoring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A860148-610F-9CD1-D92E-DEBD53315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67" y="4349598"/>
            <a:ext cx="3593025" cy="191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929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EUROPLANT Farben">
      <a:dk1>
        <a:srgbClr val="000000"/>
      </a:dk1>
      <a:lt1>
        <a:sysClr val="window" lastClr="FFFFFF"/>
      </a:lt1>
      <a:dk2>
        <a:srgbClr val="3F4D5B"/>
      </a:dk2>
      <a:lt2>
        <a:srgbClr val="E7E6E6"/>
      </a:lt2>
      <a:accent1>
        <a:srgbClr val="0588B1"/>
      </a:accent1>
      <a:accent2>
        <a:srgbClr val="72A656"/>
      </a:accent2>
      <a:accent3>
        <a:srgbClr val="BF986F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ersana - Standar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>
        <a:normAutofit/>
      </a:bodyPr>
      <a:lstStyle>
        <a:defPPr algn="l">
          <a:lnSpc>
            <a:spcPct val="100000"/>
          </a:lnSpc>
          <a:buClr>
            <a:srgbClr val="3F4D5B"/>
          </a:buClr>
          <a:defRPr sz="1800" dirty="0" err="1" smtClean="0">
            <a:latin typeface="Verdana" panose="020B0604030504040204" pitchFamily="34" charset="0"/>
            <a:ea typeface="Verdana" panose="020B0604030504040204" pitchFamily="34" charset="0"/>
            <a:cs typeface="Segoe UI Semilight" panose="020B04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4 11 EUROPLANT-Unternehmenspräsentation DE.pptx" id="{F3ADADA6-0057-450A-9E66-F088E75D3A30}" vid="{C22B72C6-B235-44E7-89F4-F5E6A496A72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Uhrzeit xmlns="9d969e02-3e04-437b-a44c-d6d08525d642" xsi:nil="true"/>
    <lcf76f155ced4ddcb4097134ff3c332f xmlns="9d969e02-3e04-437b-a44c-d6d08525d64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B49D123C9ADF418CB11674A8DB12EE" ma:contentTypeVersion="16" ma:contentTypeDescription="Ein neues Dokument erstellen." ma:contentTypeScope="" ma:versionID="ae012039dc12065ba6dc0c5747aa9e0b">
  <xsd:schema xmlns:xsd="http://www.w3.org/2001/XMLSchema" xmlns:xs="http://www.w3.org/2001/XMLSchema" xmlns:p="http://schemas.microsoft.com/office/2006/metadata/properties" xmlns:ns2="9d969e02-3e04-437b-a44c-d6d08525d642" targetNamespace="http://schemas.microsoft.com/office/2006/metadata/properties" ma:root="true" ma:fieldsID="e9dfa829b440fc5d540c30d705cd6a53" ns2:_="">
    <xsd:import namespace="9d969e02-3e04-437b-a44c-d6d08525d6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DatumUhrzeit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69e02-3e04-437b-a44c-d6d08525d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DatumUhrzeit" ma:index="19" nillable="true" ma:displayName="Datum Uhrzeit" ma:format="DateOnly" ma:internalName="DatumUhrzeit">
      <xsd:simpleType>
        <xsd:restriction base="dms:DateTime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99bafdcd-7d7e-4443-9e74-cc225f17d9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2D7F4A-A6A4-4FFA-B006-EF24494D2B48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9d969e02-3e04-437b-a44c-d6d08525d64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F022CA-434B-40BB-9DA2-FB643E121B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A83E57-8397-49DB-BED3-A8FE5C11C0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969e02-3e04-437b-a44c-d6d08525d6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 11 EUROPLANT-Unternehmenspräsentation DE</Template>
  <TotalTime>0</TotalTime>
  <Words>402</Words>
  <Application>Microsoft Office PowerPoint</Application>
  <PresentationFormat>Breitbild</PresentationFormat>
  <Paragraphs>144</Paragraphs>
  <Slides>14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Calibri</vt:lpstr>
      <vt:lpstr>Elephant</vt:lpstr>
      <vt:lpstr>Segoe UI Semibold</vt:lpstr>
      <vt:lpstr>Segoe UI Semilight</vt:lpstr>
      <vt:lpstr>Verdana</vt:lpstr>
      <vt:lpstr>Wingdings</vt:lpstr>
      <vt:lpstr>1_Office</vt:lpstr>
      <vt:lpstr>Einblick in die Züchtung neuer Kartoffelsorten</vt:lpstr>
      <vt:lpstr>EUROPLANT In Zahlen</vt:lpstr>
      <vt:lpstr>EUROPLANT Züchtungsstandorte</vt:lpstr>
      <vt:lpstr>EUROPLANT Züchtung Heute schon an morgen denken</vt:lpstr>
      <vt:lpstr>EUROPLANT Neuzucht</vt:lpstr>
      <vt:lpstr>EUROPLANT Neuzüchtung</vt:lpstr>
      <vt:lpstr>EUROPLANT Neuzüchtung</vt:lpstr>
      <vt:lpstr>PowerPoint-Präsentation</vt:lpstr>
      <vt:lpstr>EUROPLANT Neuzüchtung</vt:lpstr>
      <vt:lpstr>EUROPLANT Neuzüchtung</vt:lpstr>
      <vt:lpstr>Lösungsansätze</vt:lpstr>
      <vt:lpstr>Lösungsansätze</vt:lpstr>
      <vt:lpstr>Offene Fragen – Schutz geistigen Eigentums</vt:lpstr>
      <vt:lpstr>Vielen Dank 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Justus Böhm</dc:creator>
  <cp:lastModifiedBy>Justus Böhm</cp:lastModifiedBy>
  <cp:revision>14</cp:revision>
  <cp:lastPrinted>2025-06-06T16:23:04Z</cp:lastPrinted>
  <dcterms:created xsi:type="dcterms:W3CDTF">2025-06-05T12:00:46Z</dcterms:created>
  <dcterms:modified xsi:type="dcterms:W3CDTF">2025-12-23T17:20:46Z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0x0101009FB49D123C9ADF418CB11674A8DB12EE</vt:lpwstr>
  </property>
  <property fmtid="{D5CDD505-2E9C-101B-9397-08002B2CF9AE}" pid="3" name="MediaServiceImageTags">
    <vt:lpwstr/>
  </property>
</Properties>
</file>