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1" r:id="rId5"/>
    <p:sldId id="2495" r:id="rId6"/>
    <p:sldId id="2496" r:id="rId7"/>
    <p:sldId id="2497" r:id="rId8"/>
    <p:sldId id="2498" r:id="rId9"/>
    <p:sldId id="2499" r:id="rId10"/>
    <p:sldId id="2500" r:id="rId11"/>
    <p:sldId id="2501" r:id="rId12"/>
    <p:sldId id="271"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5285" autoAdjust="0"/>
  </p:normalViewPr>
  <p:slideViewPr>
    <p:cSldViewPr snapToGrid="0">
      <p:cViewPr varScale="1">
        <p:scale>
          <a:sx n="57" d="100"/>
          <a:sy n="57" d="100"/>
        </p:scale>
        <p:origin x="253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4A857-DADE-4476-94A8-7796485B3655}" type="datetimeFigureOut">
              <a:rPr lang="de-CH" smtClean="0"/>
              <a:t>24.12.2025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B2B0D-C0F6-4C2C-82DD-FE097096C9D3}" type="slidenum">
              <a:rPr lang="de-CH" smtClean="0"/>
              <a:t>‹Nr.›</a:t>
            </a:fld>
            <a:endParaRPr lang="de-CH"/>
          </a:p>
        </p:txBody>
      </p:sp>
    </p:spTree>
    <p:extLst>
      <p:ext uri="{BB962C8B-B14F-4D97-AF65-F5344CB8AC3E}">
        <p14:creationId xmlns:p14="http://schemas.microsoft.com/office/powerpoint/2010/main" val="189119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u="sng" dirty="0"/>
              <a:t>KARTOFFELBAUTAGE 2026</a:t>
            </a:r>
          </a:p>
          <a:p>
            <a:endParaRPr lang="de-CH" b="1" dirty="0"/>
          </a:p>
          <a:p>
            <a:r>
              <a:rPr lang="de-CH" dirty="0"/>
              <a:t>Informationen zum Schweizer Kartoffelmarkt</a:t>
            </a:r>
          </a:p>
          <a:p>
            <a:r>
              <a:rPr lang="de-CH" b="0" dirty="0"/>
              <a:t>Teil: Speisekartoffeln</a:t>
            </a:r>
          </a:p>
          <a:p>
            <a:endParaRPr lang="de-CH" dirty="0"/>
          </a:p>
        </p:txBody>
      </p:sp>
      <p:sp>
        <p:nvSpPr>
          <p:cNvPr id="4" name="Foliennummernplatzhalter 3"/>
          <p:cNvSpPr>
            <a:spLocks noGrp="1"/>
          </p:cNvSpPr>
          <p:nvPr>
            <p:ph type="sldNum" sz="quarter" idx="5"/>
          </p:nvPr>
        </p:nvSpPr>
        <p:spPr/>
        <p:txBody>
          <a:bodyPr/>
          <a:lstStyle/>
          <a:p>
            <a:fld id="{FB7B2B0D-C0F6-4C2C-82DD-FE097096C9D3}" type="slidenum">
              <a:rPr lang="de-CH" smtClean="0"/>
              <a:t>1</a:t>
            </a:fld>
            <a:endParaRPr lang="de-CH"/>
          </a:p>
        </p:txBody>
      </p:sp>
    </p:spTree>
    <p:extLst>
      <p:ext uri="{BB962C8B-B14F-4D97-AF65-F5344CB8AC3E}">
        <p14:creationId xmlns:p14="http://schemas.microsoft.com/office/powerpoint/2010/main" val="207937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u="sng" dirty="0"/>
              <a:t>Agenda</a:t>
            </a:r>
          </a:p>
          <a:p>
            <a:endParaRPr lang="de-CH" b="1" dirty="0"/>
          </a:p>
          <a:p>
            <a:pPr marL="171450" indent="-171450">
              <a:buClr>
                <a:schemeClr val="accent1"/>
              </a:buClr>
              <a:buFont typeface="Arial" panose="020B0604020202020204" pitchFamily="34" charset="0"/>
              <a:buChar char="•"/>
            </a:pPr>
            <a:r>
              <a:rPr lang="de-CH" sz="1200" dirty="0"/>
              <a:t>Marktsituation nach der Grossernte 2025</a:t>
            </a:r>
          </a:p>
          <a:p>
            <a:pPr marL="171450" indent="-171450">
              <a:buClr>
                <a:schemeClr val="accent1"/>
              </a:buClr>
              <a:buFont typeface="Arial" panose="020B0604020202020204" pitchFamily="34" charset="0"/>
              <a:buChar char="•"/>
            </a:pPr>
            <a:r>
              <a:rPr lang="de-CH" sz="1200" dirty="0"/>
              <a:t>Konsequenzen aufs Importregime</a:t>
            </a:r>
          </a:p>
          <a:p>
            <a:pPr marL="171450" indent="-171450">
              <a:buClr>
                <a:schemeClr val="accent1"/>
              </a:buClr>
              <a:buFont typeface="Arial" panose="020B0604020202020204" pitchFamily="34" charset="0"/>
              <a:buChar char="•"/>
            </a:pPr>
            <a:r>
              <a:rPr lang="de-CH" sz="1200" dirty="0"/>
              <a:t>Betriebliche Herausforderungen </a:t>
            </a:r>
          </a:p>
          <a:p>
            <a:pPr marL="171450" indent="-171450">
              <a:buClr>
                <a:schemeClr val="accent1"/>
              </a:buClr>
              <a:buFont typeface="Arial" panose="020B0604020202020204" pitchFamily="34" charset="0"/>
              <a:buChar char="•"/>
            </a:pPr>
            <a:r>
              <a:rPr lang="de-CH" sz="1200" dirty="0"/>
              <a:t>Unser Engagement gegen Foodwaste</a:t>
            </a:r>
          </a:p>
          <a:p>
            <a:pPr marL="171450" indent="-171450">
              <a:buClr>
                <a:schemeClr val="accent1"/>
              </a:buClr>
              <a:buFont typeface="Arial" panose="020B0604020202020204" pitchFamily="34" charset="0"/>
              <a:buChar char="•"/>
            </a:pPr>
            <a:r>
              <a:rPr lang="de-CH" sz="1200" dirty="0"/>
              <a:t>Strategie &amp; Ausblick</a:t>
            </a:r>
          </a:p>
          <a:p>
            <a:endParaRPr lang="de-CH" b="1" dirty="0"/>
          </a:p>
        </p:txBody>
      </p:sp>
      <p:sp>
        <p:nvSpPr>
          <p:cNvPr id="4" name="Foliennummernplatzhalter 3"/>
          <p:cNvSpPr>
            <a:spLocks noGrp="1"/>
          </p:cNvSpPr>
          <p:nvPr>
            <p:ph type="sldNum" sz="quarter" idx="5"/>
          </p:nvPr>
        </p:nvSpPr>
        <p:spPr/>
        <p:txBody>
          <a:bodyPr/>
          <a:lstStyle/>
          <a:p>
            <a:fld id="{FB7B2B0D-C0F6-4C2C-82DD-FE097096C9D3}" type="slidenum">
              <a:rPr lang="de-CH" smtClean="0"/>
              <a:t>2</a:t>
            </a:fld>
            <a:endParaRPr lang="de-CH"/>
          </a:p>
        </p:txBody>
      </p:sp>
    </p:spTree>
    <p:extLst>
      <p:ext uri="{BB962C8B-B14F-4D97-AF65-F5344CB8AC3E}">
        <p14:creationId xmlns:p14="http://schemas.microsoft.com/office/powerpoint/2010/main" val="48492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chemeClr val="accent1"/>
              </a:buClr>
            </a:pPr>
            <a:r>
              <a:rPr lang="de-CH" b="1" u="sng" dirty="0"/>
              <a:t>Swisscofel</a:t>
            </a:r>
          </a:p>
          <a:p>
            <a:pPr>
              <a:buClr>
                <a:schemeClr val="accent1"/>
              </a:buClr>
            </a:pPr>
            <a:endParaRPr lang="de-CH" b="1" dirty="0"/>
          </a:p>
          <a:p>
            <a:pPr>
              <a:buClr>
                <a:schemeClr val="accent1"/>
              </a:buClr>
            </a:pPr>
            <a:r>
              <a:rPr lang="de-CH" sz="1200" b="1" i="1" dirty="0"/>
              <a:t>Wer sind wir? </a:t>
            </a:r>
          </a:p>
          <a:p>
            <a:pPr marL="457200" indent="-457200">
              <a:buClr>
                <a:schemeClr val="accent1"/>
              </a:buClr>
              <a:buFont typeface="Calibri" panose="020F0502020204030204" pitchFamily="34" charset="0"/>
              <a:buChar char="…"/>
            </a:pPr>
            <a:endParaRPr lang="de-CH" sz="100" dirty="0"/>
          </a:p>
          <a:p>
            <a:pPr marL="0" indent="0">
              <a:buClr>
                <a:schemeClr val="accent1"/>
              </a:buClr>
              <a:buFont typeface="Calibri" panose="020F0502020204030204" pitchFamily="34" charset="0"/>
              <a:buNone/>
            </a:pPr>
            <a:r>
              <a:rPr lang="de-CH" sz="1200" dirty="0"/>
              <a:t>157 Mitglieder aus Gross- &amp; Detailhandel, Import und verwandten Branchen</a:t>
            </a:r>
          </a:p>
          <a:p>
            <a:pPr marL="0" indent="0">
              <a:buClr>
                <a:schemeClr val="accent1"/>
              </a:buClr>
              <a:buFont typeface="Calibri" panose="020F0502020204030204" pitchFamily="34" charset="0"/>
              <a:buNone/>
            </a:pPr>
            <a:r>
              <a:rPr lang="de-CH" sz="1200" dirty="0"/>
              <a:t>CHF 4 Mrd. Jahresumsatz mit Früchten, Gemüse &amp; Kartoffeln</a:t>
            </a:r>
          </a:p>
          <a:p>
            <a:pPr marL="0" indent="0">
              <a:buClr>
                <a:schemeClr val="accent1"/>
              </a:buClr>
              <a:buFont typeface="Calibri" panose="020F0502020204030204" pitchFamily="34" charset="0"/>
              <a:buNone/>
            </a:pPr>
            <a:r>
              <a:rPr lang="de-CH" sz="1200" dirty="0"/>
              <a:t>86 % des Handelsvolumens dieser Produkte in der Schweiz</a:t>
            </a:r>
          </a:p>
          <a:p>
            <a:pPr marL="0" indent="0">
              <a:buClr>
                <a:schemeClr val="accent1"/>
              </a:buClr>
              <a:buFont typeface="Calibri" panose="020F0502020204030204" pitchFamily="34" charset="0"/>
              <a:buNone/>
            </a:pPr>
            <a:r>
              <a:rPr lang="de-CH" sz="1200" dirty="0"/>
              <a:t>Früchte, Gemüse, </a:t>
            </a:r>
            <a:r>
              <a:rPr lang="de-CH" sz="1200" u="sng" dirty="0"/>
              <a:t>Kartoffeln (PGK)</a:t>
            </a:r>
            <a:r>
              <a:rPr lang="de-CH" sz="1200" dirty="0"/>
              <a:t>, Convenience, Ressorts</a:t>
            </a:r>
          </a:p>
          <a:p>
            <a:endParaRPr lang="de-CH" dirty="0"/>
          </a:p>
        </p:txBody>
      </p:sp>
      <p:sp>
        <p:nvSpPr>
          <p:cNvPr id="4" name="Foliennummernplatzhalter 3"/>
          <p:cNvSpPr>
            <a:spLocks noGrp="1"/>
          </p:cNvSpPr>
          <p:nvPr>
            <p:ph type="sldNum" sz="quarter" idx="5"/>
          </p:nvPr>
        </p:nvSpPr>
        <p:spPr/>
        <p:txBody>
          <a:bodyPr/>
          <a:lstStyle/>
          <a:p>
            <a:fld id="{FB7B2B0D-C0F6-4C2C-82DD-FE097096C9D3}" type="slidenum">
              <a:rPr lang="de-CH" smtClean="0"/>
              <a:t>3</a:t>
            </a:fld>
            <a:endParaRPr lang="de-CH"/>
          </a:p>
        </p:txBody>
      </p:sp>
    </p:spTree>
    <p:extLst>
      <p:ext uri="{BB962C8B-B14F-4D97-AF65-F5344CB8AC3E}">
        <p14:creationId xmlns:p14="http://schemas.microsoft.com/office/powerpoint/2010/main" val="93612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u="sng" dirty="0"/>
              <a:t>MARKTSITUATION NACH GROSSERNTE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1" dirty="0"/>
              <a:t>Was ist passiert am Speisekartoffelmarkt?</a:t>
            </a:r>
            <a:endParaRPr lang="de-CH" sz="1200" i="1" dirty="0"/>
          </a:p>
          <a:p>
            <a:endParaRPr lang="de-CH" sz="1200" b="1"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Allgemeines zu Einflussfaktoren auf den Markt</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Die gesamte Wertschöpfungskette der Früchte-, Gemüse- und Kartoffelbranche ist auf einen wirksamen Grenzschutz angewiesen.</a:t>
            </a:r>
          </a:p>
          <a:p>
            <a:pPr lvl="0"/>
            <a:r>
              <a:rPr lang="de-CH" sz="1200" kern="1200" dirty="0">
                <a:solidFill>
                  <a:schemeClr val="tx1"/>
                </a:solidFill>
                <a:effectLst/>
                <a:latin typeface="+mn-lt"/>
                <a:ea typeface="+mn-ea"/>
                <a:cs typeface="+mn-cs"/>
              </a:rPr>
              <a:t>Eine einzelbetriebliche, konsequent an der Nachfrage ausgerichtete Anbauplanung ist eine zentrale Voraussetzung für einen langfristig funktionierenden Markt.</a:t>
            </a:r>
          </a:p>
          <a:p>
            <a:pPr lvl="0"/>
            <a:r>
              <a:rPr lang="de-CH" sz="1200" kern="1200" dirty="0">
                <a:solidFill>
                  <a:schemeClr val="tx1"/>
                </a:solidFill>
                <a:effectLst/>
                <a:latin typeface="+mn-lt"/>
                <a:ea typeface="+mn-ea"/>
                <a:cs typeface="+mn-cs"/>
              </a:rPr>
              <a:t>Verlässliche und präzise Ernteschätzungen bilden die Grundlage für marktgerechte Richtpreise und einen reibungslosen Verlauf der Kampagne.</a:t>
            </a:r>
          </a:p>
          <a:p>
            <a:pPr lvl="0"/>
            <a:r>
              <a:rPr lang="de-CH" sz="1200" kern="1200" dirty="0">
                <a:solidFill>
                  <a:schemeClr val="tx1"/>
                </a:solidFill>
                <a:effectLst/>
                <a:latin typeface="+mn-lt"/>
                <a:ea typeface="+mn-ea"/>
                <a:cs typeface="+mn-cs"/>
              </a:rPr>
              <a:t>Die richtige Qualität für das jeweils passende Marktsegment hat höchste Priorität.</a:t>
            </a:r>
          </a:p>
          <a:p>
            <a:r>
              <a:rPr lang="de-CH" sz="1200" kern="1200" dirty="0">
                <a:solidFill>
                  <a:schemeClr val="tx1"/>
                </a:solidFill>
                <a:effectLst/>
                <a:latin typeface="+mn-lt"/>
                <a:ea typeface="+mn-ea"/>
                <a:cs typeface="+mn-cs"/>
              </a:rPr>
              <a:t> </a:t>
            </a:r>
          </a:p>
          <a:p>
            <a:pPr lvl="0"/>
            <a:r>
              <a:rPr lang="de-CH" sz="1200" kern="1200" dirty="0">
                <a:solidFill>
                  <a:schemeClr val="tx1"/>
                </a:solidFill>
                <a:effectLst/>
                <a:latin typeface="+mn-lt"/>
                <a:ea typeface="+mn-ea"/>
                <a:cs typeface="+mn-cs"/>
              </a:rPr>
              <a:t>Das laufende Jahr hat deutlich aufgezeigt und zeigt weiterhin, wie entscheidend diese vier Faktoren für die Marktstabilität sind.</a:t>
            </a:r>
          </a:p>
          <a:p>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Ausgangslage &amp; Rückblick auf die Ernte 2025</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Die Pflanzung der Kartoffeln erfolgte frühzeitig und unter günstigen Witterungsbedingungen.</a:t>
            </a:r>
          </a:p>
          <a:p>
            <a:pPr lvl="0"/>
            <a:r>
              <a:rPr lang="de-CH" sz="1200" kern="1200" dirty="0">
                <a:solidFill>
                  <a:schemeClr val="tx1"/>
                </a:solidFill>
                <a:effectLst/>
                <a:latin typeface="+mn-lt"/>
                <a:ea typeface="+mn-ea"/>
                <a:cs typeface="+mn-cs"/>
              </a:rPr>
              <a:t>Sehr gute Wachstumsbedingungen wirkten sich positiv auf Ertrag und Qualität aus und ermöglichten einen frühen Erntebeginn.</a:t>
            </a:r>
          </a:p>
          <a:p>
            <a:pPr lvl="0"/>
            <a:r>
              <a:rPr lang="de-CH" sz="1200" kern="1200" dirty="0">
                <a:solidFill>
                  <a:schemeClr val="tx1"/>
                </a:solidFill>
                <a:effectLst/>
                <a:latin typeface="+mn-lt"/>
                <a:ea typeface="+mn-ea"/>
                <a:cs typeface="+mn-cs"/>
              </a:rPr>
              <a:t>Die Frühkartoffelernte startete zeitgerecht. Konventionelle Preise wurden erstmals saisonübergreifend festgelegt und linear angepasst. Die Marktresonanz war positiv: Der neue Preisansatz führte zu mehr Ruhe im Marktverhalten. Bei den Bioproduzenten hat sich dieser Ansatz bislang leider noch nicht durchgesetzt. Insgesamt verlief die Frühkartoffelkampagne 2025 dank der neuen Preisstrategie und der günstigen Bedingungen weitgehend stabil.</a:t>
            </a:r>
          </a:p>
          <a:p>
            <a:pPr lvl="0"/>
            <a:r>
              <a:rPr lang="de-CH" sz="1200" kern="1200" dirty="0">
                <a:solidFill>
                  <a:schemeClr val="tx1"/>
                </a:solidFill>
                <a:effectLst/>
                <a:latin typeface="+mn-lt"/>
                <a:ea typeface="+mn-ea"/>
                <a:cs typeface="+mn-cs"/>
              </a:rPr>
              <a:t>Auch die Haupternte konnte unter optimalen Bedingungen und eingebracht werden. </a:t>
            </a:r>
          </a:p>
          <a:p>
            <a:pPr lvl="0"/>
            <a:r>
              <a:rPr lang="de-CH" sz="1200" kern="1200" dirty="0">
                <a:solidFill>
                  <a:schemeClr val="tx1"/>
                </a:solidFill>
                <a:effectLst/>
                <a:latin typeface="+mn-lt"/>
                <a:ea typeface="+mn-ea"/>
                <a:cs typeface="+mn-cs"/>
              </a:rPr>
              <a:t>Es wurden Mehrmengen von rund 15–20 % gegenüber dem Bedarf geerntet.</a:t>
            </a:r>
          </a:p>
          <a:p>
            <a:pPr lvl="0"/>
            <a:r>
              <a:rPr lang="de-CH" sz="1200" kern="1200" dirty="0">
                <a:solidFill>
                  <a:schemeClr val="tx1"/>
                </a:solidFill>
                <a:effectLst/>
                <a:latin typeface="+mn-lt"/>
                <a:ea typeface="+mn-ea"/>
                <a:cs typeface="+mn-cs"/>
              </a:rPr>
              <a:t>Diese Mehrmengen konnten von den Handelsbetrieben nur dort übernommen werden, wo ein entsprechender Absatz absehbar war.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Welche Konsequenzen hatte dies für den Markt</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Die Richtpreise der Produzenten kamen unterhalb der mittleren Preisbänder zu liegen. Im Bio-Segment gar am untersten Preisband. Dies aufgrund der extrem hohen Erträge.</a:t>
            </a:r>
          </a:p>
          <a:p>
            <a:pPr lvl="0"/>
            <a:r>
              <a:rPr lang="de-CH" sz="1200" kern="1200" dirty="0">
                <a:solidFill>
                  <a:schemeClr val="tx1"/>
                </a:solidFill>
                <a:effectLst/>
                <a:latin typeface="+mn-lt"/>
                <a:ea typeface="+mn-ea"/>
                <a:cs typeface="+mn-cs"/>
              </a:rPr>
              <a:t>Die Produktionsüberschüsse für 2025 stellen die üblichen Marktteilnehmer vor grosse Herausforderungen. Die Preise an der Front sowie die zuvor wichtigen Lagerzuschläge können nur teilweise oder gar nicht realisiert werden. Es ist bedauerlich, dass verschiedene Marktakteure – vom Produzenten bis zum Händler – durch die Vermarktung dieser Mehrmengen zu niedrigen Preisen das gesamte Markgefüge unter Druck setzen. </a:t>
            </a:r>
          </a:p>
          <a:p>
            <a:pPr lvl="0"/>
            <a:r>
              <a:rPr lang="de-CH" sz="1200" kern="1200" dirty="0">
                <a:solidFill>
                  <a:schemeClr val="tx1"/>
                </a:solidFill>
                <a:effectLst/>
                <a:latin typeface="+mn-lt"/>
                <a:ea typeface="+mn-ea"/>
                <a:cs typeface="+mn-cs"/>
              </a:rPr>
              <a:t>Exkurs: Der </a:t>
            </a:r>
            <a:r>
              <a:rPr lang="de-CH" sz="1200" kern="1200" dirty="0" err="1">
                <a:solidFill>
                  <a:schemeClr val="tx1"/>
                </a:solidFill>
                <a:effectLst/>
                <a:latin typeface="+mn-lt"/>
                <a:ea typeface="+mn-ea"/>
                <a:cs typeface="+mn-cs"/>
              </a:rPr>
              <a:t>Grossistenmarkt</a:t>
            </a:r>
            <a:r>
              <a:rPr lang="de-CH" sz="1200" kern="1200" dirty="0">
                <a:solidFill>
                  <a:schemeClr val="tx1"/>
                </a:solidFill>
                <a:effectLst/>
                <a:latin typeface="+mn-lt"/>
                <a:ea typeface="+mn-ea"/>
                <a:cs typeface="+mn-cs"/>
              </a:rPr>
              <a:t>, der für Inoverde rund 5 % des Gesamtmarktes bei Kartoffeln ausmacht, ist zwischenzeitlich auf unter 2 % geschrumpft. Viele Mitbewerber, darunter zahlreiche Produzenten, bieten vorübergehend Ware zu Tiefstpreisen an.</a:t>
            </a:r>
          </a:p>
          <a:p>
            <a:pPr lvl="0"/>
            <a:r>
              <a:rPr lang="de-CH" sz="1200" kern="1200" dirty="0">
                <a:solidFill>
                  <a:schemeClr val="tx1"/>
                </a:solidFill>
                <a:effectLst/>
                <a:latin typeface="+mn-lt"/>
                <a:ea typeface="+mn-ea"/>
                <a:cs typeface="+mn-cs"/>
              </a:rPr>
              <a:t>Für 2026 wird eine Reduktion der Frühkartoffelanbaufläche erwartet, um das Marktgleichgewicht wiederherzustellen.</a:t>
            </a:r>
          </a:p>
          <a:p>
            <a:pPr lvl="0"/>
            <a:r>
              <a:rPr lang="de-CH" sz="1200" kern="1200" dirty="0">
                <a:solidFill>
                  <a:schemeClr val="tx1"/>
                </a:solidFill>
                <a:effectLst/>
                <a:latin typeface="+mn-lt"/>
                <a:ea typeface="+mn-ea"/>
                <a:cs typeface="+mn-cs"/>
              </a:rPr>
              <a:t>Teile der aktuellen Biomengen sind wohl nicht als Bio-Ware vermarktbar und belasten dadurch den übrigen Markt.</a:t>
            </a:r>
          </a:p>
          <a:p>
            <a:pPr lvl="0"/>
            <a:endParaRPr lang="de-CH" sz="1200"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Entwicklung von Nachfrage, Konsum, &amp; Segmenttrends</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Der Schweizer Speisekartoffelmarkt verzeichnet ansonsten stabile Konsumzahlen von rund 45 kg pro Kopf. Das Wachstum konzentriert sich vor allem auf Convenience-Produkte, Bio- und Spezialsorten sowie auf verarbeitete Kartoffelprodukte im Foodservice.</a:t>
            </a:r>
          </a:p>
          <a:p>
            <a:pPr lvl="0"/>
            <a:r>
              <a:rPr lang="de-CH" sz="1200" kern="1200" dirty="0">
                <a:solidFill>
                  <a:schemeClr val="tx1"/>
                </a:solidFill>
                <a:effectLst/>
                <a:latin typeface="+mn-lt"/>
                <a:ea typeface="+mn-ea"/>
                <a:cs typeface="+mn-cs"/>
              </a:rPr>
              <a:t>Das Budget-Segment verliert allmählich an Bedeutung, was zulasten der «normalen» Speisekartoffeln geht. Dies wirkt sich auf die Frontpreise aus und übt Druck auf das Standard-Segment aus. Budgetpreise haben für Produzenten zwar keine formale Bedeutung, sind aber ein relevanter Treiber im Konsumverhalten.</a:t>
            </a:r>
          </a:p>
          <a:p>
            <a:pPr lvl="0"/>
            <a:r>
              <a:rPr lang="de-CH" sz="1200" kern="1200" dirty="0">
                <a:solidFill>
                  <a:schemeClr val="tx1"/>
                </a:solidFill>
                <a:effectLst/>
                <a:latin typeface="+mn-lt"/>
                <a:ea typeface="+mn-ea"/>
                <a:cs typeface="+mn-cs"/>
              </a:rPr>
              <a:t>Spezialsegmente, insbesondere solche unter dem Fokus Foodwaste, gewinnen zunehmend an Bedeutung.</a:t>
            </a:r>
          </a:p>
          <a:p>
            <a:r>
              <a:rPr lang="de-CH" sz="1200" kern="1200" dirty="0">
                <a:solidFill>
                  <a:schemeClr val="tx1"/>
                </a:solidFill>
                <a:effectLst/>
                <a:latin typeface="+mn-lt"/>
                <a:ea typeface="+mn-ea"/>
                <a:cs typeface="+mn-cs"/>
              </a:rPr>
              <a:t>CO₂-Bilanz, regionale Produktion und Verpackungsinnovationen sind zunehmend entscheidend.</a:t>
            </a:r>
            <a:r>
              <a:rPr lang="de-CH" sz="1200" b="1" kern="1200" dirty="0">
                <a:solidFill>
                  <a:schemeClr val="tx1"/>
                </a:solidFill>
                <a:effectLst/>
                <a:latin typeface="+mn-lt"/>
                <a:ea typeface="+mn-ea"/>
                <a:cs typeface="+mn-cs"/>
              </a:rPr>
              <a:t> </a:t>
            </a:r>
          </a:p>
          <a:p>
            <a:endParaRPr lang="de-CH" sz="1200" b="1"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Preissensibilität und Konkurrenzsituation</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Die Preissensibilität ist besonders bei Haushalten mit geringerem Einkommen hoch. Die aktuellen Detailhandelspreise für konventionelle Kartoffel im Standardbeutel 2.5kg liegen bei knapp über CHF 1.10 pro kg. Die Margen der Grossverteiler sind minimal, teilweise null oder sogar negativ.</a:t>
            </a:r>
          </a:p>
          <a:p>
            <a:pPr lvl="0"/>
            <a:r>
              <a:rPr lang="de-CH" sz="1200" kern="1200" dirty="0">
                <a:solidFill>
                  <a:schemeClr val="tx1"/>
                </a:solidFill>
                <a:effectLst/>
                <a:latin typeface="+mn-lt"/>
                <a:ea typeface="+mn-ea"/>
                <a:cs typeface="+mn-cs"/>
              </a:rPr>
              <a:t>Die Aussage «Es gibt keinen Grund mehr, zum Discounter zu gehen» aus dem Oktober 2024 beschäftigt den Handel bis heute und wird ihn auch langfristig prägen. </a:t>
            </a:r>
          </a:p>
          <a:p>
            <a:pPr lvl="0"/>
            <a:r>
              <a:rPr lang="de-CH" sz="1200" kern="1200" dirty="0">
                <a:solidFill>
                  <a:schemeClr val="tx1"/>
                </a:solidFill>
                <a:effectLst/>
                <a:latin typeface="+mn-lt"/>
                <a:ea typeface="+mn-ea"/>
                <a:cs typeface="+mn-cs"/>
              </a:rPr>
              <a:t>Lange Zeit wurden die Margen der Detailhändler kritisiert – inzwischen sind sie erodiert. Wer nachhaltig diese Margeneinbussen tragen wird, bleibt jedoch offen.</a:t>
            </a:r>
          </a:p>
          <a:p>
            <a:pPr lvl="0"/>
            <a:endParaRPr lang="de-CH" sz="1200" kern="1200" dirty="0">
              <a:solidFill>
                <a:schemeClr val="tx1"/>
              </a:solidFill>
              <a:effectLst/>
              <a:latin typeface="+mn-lt"/>
              <a:ea typeface="+mn-ea"/>
              <a:cs typeface="+mn-cs"/>
            </a:endParaRPr>
          </a:p>
          <a:p>
            <a:pPr lvl="0"/>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FB7B2B0D-C0F6-4C2C-82DD-FE097096C9D3}" type="slidenum">
              <a:rPr lang="de-CH" smtClean="0"/>
              <a:t>4</a:t>
            </a:fld>
            <a:endParaRPr lang="de-CH"/>
          </a:p>
        </p:txBody>
      </p:sp>
    </p:spTree>
    <p:extLst>
      <p:ext uri="{BB962C8B-B14F-4D97-AF65-F5344CB8AC3E}">
        <p14:creationId xmlns:p14="http://schemas.microsoft.com/office/powerpoint/2010/main" val="338438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u="sng" dirty="0"/>
              <a:t>Konsequenzen auf Importregime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1" dirty="0"/>
              <a:t>Warum Grenzschutz und Kontingente für den Schweizer Kartoffelmarkt zentral sind?</a:t>
            </a:r>
          </a:p>
          <a:p>
            <a:endParaRPr lang="de-CH" sz="1200" b="1"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Allgemeines zur Importregelung</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Angestrebt wird ein Selbstversorgungsgrad von rund 95 %.</a:t>
            </a:r>
          </a:p>
          <a:p>
            <a:pPr lvl="0"/>
            <a:r>
              <a:rPr lang="de-CH" sz="1200" kern="1200" dirty="0">
                <a:solidFill>
                  <a:schemeClr val="tx1"/>
                </a:solidFill>
                <a:effectLst/>
                <a:latin typeface="+mn-lt"/>
                <a:ea typeface="+mn-ea"/>
                <a:cs typeface="+mn-cs"/>
              </a:rPr>
              <a:t>Bei keinem anderen pflanzlichen Produkt ist der Inlandanteil so hoch wie bei Speisekartoffeln.</a:t>
            </a:r>
          </a:p>
          <a:p>
            <a:pPr lvl="0"/>
            <a:r>
              <a:rPr lang="de-CH" sz="1200" kern="1200" dirty="0">
                <a:solidFill>
                  <a:schemeClr val="tx1"/>
                </a:solidFill>
                <a:effectLst/>
                <a:latin typeface="+mn-lt"/>
                <a:ea typeface="+mn-ea"/>
                <a:cs typeface="+mn-cs"/>
              </a:rPr>
              <a:t>Das WTO-Kontingent (Marktzugangsverpflichtung bzw. Mindestmarktzutritt von 5 %) beträgt 6’500 t Speisekartoffeln.</a:t>
            </a:r>
          </a:p>
          <a:p>
            <a:pPr lvl="0"/>
            <a:r>
              <a:rPr lang="de-CH" sz="1200" kern="1200" dirty="0">
                <a:solidFill>
                  <a:schemeClr val="tx1"/>
                </a:solidFill>
                <a:effectLst/>
                <a:latin typeface="+mn-lt"/>
                <a:ea typeface="+mn-ea"/>
                <a:cs typeface="+mn-cs"/>
              </a:rPr>
              <a:t>In Abstimmung mit den Produzenten wurde der Importzeitpunkt bewusst auf das Saisonende gelegt.</a:t>
            </a:r>
          </a:p>
          <a:p>
            <a:pPr lvl="0"/>
            <a:r>
              <a:rPr lang="de-CH" sz="1200" kern="1200" dirty="0">
                <a:solidFill>
                  <a:schemeClr val="tx1"/>
                </a:solidFill>
                <a:effectLst/>
                <a:latin typeface="+mn-lt"/>
                <a:ea typeface="+mn-ea"/>
                <a:cs typeface="+mn-cs"/>
              </a:rPr>
              <a:t>Die Hälfte des Kontingents für Speisekartoffeln wird versteigert, die restliche Menge nach Marktanteilen zugeteilt. Glücklicherweise sind auch in diesem Jahr die Kontingentsanteile in den Händen jener, die damit umzugehen wissen.</a:t>
            </a:r>
          </a:p>
          <a:p>
            <a:pPr lvl="0"/>
            <a:r>
              <a:rPr lang="de-CH" sz="1200" kern="1200" dirty="0">
                <a:solidFill>
                  <a:schemeClr val="tx1"/>
                </a:solidFill>
                <a:effectLst/>
                <a:latin typeface="+mn-lt"/>
                <a:ea typeface="+mn-ea"/>
                <a:cs typeface="+mn-cs"/>
              </a:rPr>
              <a:t>Die Marktanteile berechnen sich aus den im Inland von Produzenten übernommenen und bezahlten Kartoffeln sowie den Importmengen des Vorjahres.</a:t>
            </a:r>
          </a:p>
          <a:p>
            <a:pPr lvl="0"/>
            <a:r>
              <a:rPr lang="de-CH" sz="1200" kern="1200" dirty="0">
                <a:solidFill>
                  <a:schemeClr val="tx1"/>
                </a:solidFill>
                <a:effectLst/>
                <a:latin typeface="+mn-lt"/>
                <a:ea typeface="+mn-ea"/>
                <a:cs typeface="+mn-cs"/>
              </a:rPr>
              <a:t>Der Grenzschutz (Strafzoll) von 64 CHF pro 100 kg für Speisekartoffeln dient dem Schutz der inländischen Produktion und der Sicherung einer gewissen Preisstabilität.</a:t>
            </a:r>
          </a:p>
          <a:p>
            <a:r>
              <a:rPr lang="de-CH"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Angebotsüberhänge und Preiszerfall in der EU</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Hohe Zölle ausserhalb des Kontingents verhindern Preisdruck durch Billigimporte und fördern die Planungssicherheit. Kontingente und Grenzschutz schaffen Stabilität für Schweizer Produzenten und Lagerhalter.</a:t>
            </a:r>
          </a:p>
          <a:p>
            <a:pPr lvl="0"/>
            <a:r>
              <a:rPr lang="de-CH" sz="1200" kern="1200" dirty="0">
                <a:solidFill>
                  <a:schemeClr val="tx1"/>
                </a:solidFill>
                <a:effectLst/>
                <a:latin typeface="+mn-lt"/>
                <a:ea typeface="+mn-ea"/>
                <a:cs typeface="+mn-cs"/>
              </a:rPr>
              <a:t>Gerade in Jahren mit Überproduktion (wie 2025) ist der Grenzschutz entscheidend, um Dumpingpreise zu vermeiden.</a:t>
            </a:r>
          </a:p>
          <a:p>
            <a:pPr lvl="0"/>
            <a:r>
              <a:rPr lang="de-CH" sz="1200" kern="1200" dirty="0">
                <a:solidFill>
                  <a:schemeClr val="tx1"/>
                </a:solidFill>
                <a:effectLst/>
                <a:latin typeface="+mn-lt"/>
                <a:ea typeface="+mn-ea"/>
                <a:cs typeface="+mn-cs"/>
              </a:rPr>
              <a:t>Es ist sinnvoll, am bewährten System festzuhalten: Ein Blick über die Grenze zeigt deutlich, welche Auswirkungen ein freier Markt haben kann.</a:t>
            </a:r>
          </a:p>
          <a:p>
            <a:pPr lvl="0"/>
            <a:r>
              <a:rPr lang="de-CH" sz="1200" kern="1200" dirty="0">
                <a:solidFill>
                  <a:schemeClr val="tx1"/>
                </a:solidFill>
                <a:effectLst/>
                <a:latin typeface="+mn-lt"/>
                <a:ea typeface="+mn-ea"/>
                <a:cs typeface="+mn-cs"/>
              </a:rPr>
              <a:t>Die Medien berichten derzeit intensiv über die Angebotsfülle bei Kartoffeln in der EU; Preise von unter 5 €/100 kg für nicht vertraglich gebundene Ware sind dort Realität.</a:t>
            </a:r>
          </a:p>
          <a:p>
            <a:r>
              <a:rPr lang="de-CH"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Konsequenzen für den Schweizer Markt</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Dank des guten Zusammenspiels von Produktion, Handel und Detailhandel ist die Schweiz vor vergleichbaren Marktsituationen wie im europäischen Umfeld weitgehend geschützt – auch wenn brancheninterne Diskussionen teilweise hart geführt werden.</a:t>
            </a:r>
          </a:p>
          <a:p>
            <a:pPr lvl="0"/>
            <a:r>
              <a:rPr lang="de-CH" dirty="0"/>
              <a:t>Zusatzkontingente werden ausschliesslich bei ausgewiesenem Bedarf gesprochen. Dieses Jahr benötigt es wohl keine.</a:t>
            </a:r>
          </a:p>
          <a:p>
            <a:pPr lvl="0"/>
            <a:r>
              <a:rPr lang="de-CH" sz="1200" kern="1200" dirty="0">
                <a:solidFill>
                  <a:schemeClr val="tx1"/>
                </a:solidFill>
                <a:effectLst/>
                <a:latin typeface="+mn-lt"/>
                <a:ea typeface="+mn-ea"/>
                <a:cs typeface="+mn-cs"/>
              </a:rPr>
              <a:t>Das Gentlemen’s Agreement zur Kontingentsausschöpfung sowie der Grenzschutz reduzieren das Risiko deutlich gegenüber einem freien Markt.</a:t>
            </a:r>
          </a:p>
          <a:p>
            <a:pPr lvl="0"/>
            <a:r>
              <a:rPr lang="de-CH" sz="1200" kern="1200" dirty="0">
                <a:solidFill>
                  <a:schemeClr val="tx1"/>
                </a:solidFill>
                <a:effectLst/>
                <a:latin typeface="+mn-lt"/>
                <a:ea typeface="+mn-ea"/>
                <a:cs typeface="+mn-cs"/>
              </a:rPr>
              <a:t>Konsequenz daraus: Priorisierung von Schweizer Ware – sowohl aus der alten Ernte als auch aus der neuen, sobald diese verfügbar ist. Kontingente werden bei Bedarf bewusst nicht ausgeschöpft.</a:t>
            </a:r>
          </a:p>
          <a:p>
            <a:pPr lvl="0"/>
            <a:r>
              <a:rPr lang="de-CH" sz="1200" kern="1200" dirty="0">
                <a:solidFill>
                  <a:schemeClr val="tx1"/>
                </a:solidFill>
                <a:effectLst/>
                <a:latin typeface="+mn-lt"/>
                <a:ea typeface="+mn-ea"/>
                <a:cs typeface="+mn-cs"/>
              </a:rPr>
              <a:t>Wichtig ist die Klarstellung, dass die Margen für Importwaren auf allen Handelsstufen ungenügend sind. Lange gefüllte Lager und eine starke Swissness am Verkaufspunkt sind wirtschaftlich interessanter.</a:t>
            </a:r>
          </a:p>
          <a:p>
            <a:pPr lvl="0"/>
            <a:r>
              <a:rPr lang="de-CH" sz="1200" kern="1200" dirty="0">
                <a:solidFill>
                  <a:schemeClr val="tx1"/>
                </a:solidFill>
                <a:effectLst/>
                <a:latin typeface="+mn-lt"/>
                <a:ea typeface="+mn-ea"/>
                <a:cs typeface="+mn-cs"/>
              </a:rPr>
              <a:t>Dennoch ist eine vollständige Selbstversorgung von 100 % oder mehr nicht erstrebenswert: In Jahren mit Erntemengen von 120 % (siehe 2025) würde die Situation für alle Branchenteilnehmer äusserst unangenehm.</a:t>
            </a:r>
          </a:p>
          <a:p>
            <a:endParaRPr lang="de-CH" dirty="0"/>
          </a:p>
        </p:txBody>
      </p:sp>
      <p:sp>
        <p:nvSpPr>
          <p:cNvPr id="4" name="Foliennummernplatzhalter 3"/>
          <p:cNvSpPr>
            <a:spLocks noGrp="1"/>
          </p:cNvSpPr>
          <p:nvPr>
            <p:ph type="sldNum" sz="quarter" idx="5"/>
          </p:nvPr>
        </p:nvSpPr>
        <p:spPr/>
        <p:txBody>
          <a:bodyPr/>
          <a:lstStyle/>
          <a:p>
            <a:fld id="{FB7B2B0D-C0F6-4C2C-82DD-FE097096C9D3}" type="slidenum">
              <a:rPr lang="de-CH" smtClean="0"/>
              <a:t>5</a:t>
            </a:fld>
            <a:endParaRPr lang="de-CH"/>
          </a:p>
        </p:txBody>
      </p:sp>
    </p:spTree>
    <p:extLst>
      <p:ext uri="{BB962C8B-B14F-4D97-AF65-F5344CB8AC3E}">
        <p14:creationId xmlns:p14="http://schemas.microsoft.com/office/powerpoint/2010/main" val="252912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u="sng" dirty="0"/>
              <a:t>Betriebliche Herausforderungen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1" dirty="0"/>
              <a:t>Was hat die Handelsstufe sonst noch bewegt?</a:t>
            </a:r>
          </a:p>
          <a:p>
            <a:endParaRPr lang="de-CH" sz="1200" b="1"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Überschussmanagement &amp; Logistik</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p>
          <a:p>
            <a:pPr lvl="0"/>
            <a:r>
              <a:rPr lang="de-CH" sz="1200" kern="1200" dirty="0">
                <a:solidFill>
                  <a:schemeClr val="tx1"/>
                </a:solidFill>
                <a:effectLst/>
                <a:latin typeface="+mn-lt"/>
                <a:ea typeface="+mn-ea"/>
                <a:cs typeface="+mn-cs"/>
              </a:rPr>
              <a:t>Die Lager sind gefüllt, und das ist positiv. Dennoch beschäftigen uns die aktuell am Markt angebotenen Übermengen, insbesondere im Bio-Bereich.</a:t>
            </a:r>
          </a:p>
          <a:p>
            <a:pPr lvl="0"/>
            <a:r>
              <a:rPr lang="de-CH" sz="1200" kern="1200" dirty="0">
                <a:solidFill>
                  <a:schemeClr val="tx1"/>
                </a:solidFill>
                <a:effectLst/>
                <a:latin typeface="+mn-lt"/>
                <a:ea typeface="+mn-ea"/>
                <a:cs typeface="+mn-cs"/>
              </a:rPr>
              <a:t>Ebenfalls erfreulich ist die sehr gute Auslagerungsqualität – nicht nur im Hinblick auf die Reduktion von Food </a:t>
            </a:r>
            <a:r>
              <a:rPr lang="de-CH" sz="1200" kern="1200" dirty="0" err="1">
                <a:solidFill>
                  <a:schemeClr val="tx1"/>
                </a:solidFill>
                <a:effectLst/>
                <a:latin typeface="+mn-lt"/>
                <a:ea typeface="+mn-ea"/>
                <a:cs typeface="+mn-cs"/>
              </a:rPr>
              <a:t>Waste</a:t>
            </a:r>
            <a:r>
              <a:rPr lang="de-CH" sz="1200" kern="1200" dirty="0">
                <a:solidFill>
                  <a:schemeClr val="tx1"/>
                </a:solidFill>
                <a:effectLst/>
                <a:latin typeface="+mn-lt"/>
                <a:ea typeface="+mn-ea"/>
                <a:cs typeface="+mn-cs"/>
              </a:rPr>
              <a:t>, sondern auch, weil sie eine effiziente Aufbereitung ermöglicht. Gleichzeitig bleibt festzuhalten, dass jedes zusätzliche Kilogramm, das nicht im Futtertrog landet, den Marktdruck weiter erhöht.</a:t>
            </a:r>
          </a:p>
          <a:p>
            <a:pPr lvl="0"/>
            <a:r>
              <a:rPr lang="de-CH" sz="1200" kern="1200" dirty="0">
                <a:solidFill>
                  <a:schemeClr val="tx1"/>
                </a:solidFill>
                <a:effectLst/>
                <a:latin typeface="+mn-lt"/>
                <a:ea typeface="+mn-ea"/>
                <a:cs typeface="+mn-cs"/>
              </a:rPr>
              <a:t>Die Herausforderungen mit Übermengen in diesem Herbst waren gross – die Frustration bei all jenen, die sich über hohe Erträge freuen konnten, diese Mengen aber nicht vollständig abliefern konnten, ist gut nachvollziehbar.</a:t>
            </a:r>
          </a:p>
          <a:p>
            <a:pPr lvl="0"/>
            <a:r>
              <a:rPr lang="de-CH" sz="1200" kern="1200" dirty="0">
                <a:solidFill>
                  <a:schemeClr val="tx1"/>
                </a:solidFill>
                <a:effectLst/>
                <a:latin typeface="+mn-lt"/>
                <a:ea typeface="+mn-ea"/>
                <a:cs typeface="+mn-cs"/>
              </a:rPr>
              <a:t>Durch gesteigerte Schlagkraft können innerhalb kurzer Zeit grosse Mengen an die Handelsbetriebe ausgeliefert werden. Das hat 2025 gezeigt. Und die Entwicklung geht weiter. Die Handelsbetriebe sind aber so vor Herausforderungen gestellt.</a:t>
            </a:r>
          </a:p>
          <a:p>
            <a:pPr lvl="0"/>
            <a:r>
              <a:rPr lang="de-CH" sz="1200" kern="1200" dirty="0">
                <a:solidFill>
                  <a:schemeClr val="tx1"/>
                </a:solidFill>
                <a:effectLst/>
                <a:latin typeface="+mn-lt"/>
                <a:ea typeface="+mn-ea"/>
                <a:cs typeface="+mn-cs"/>
              </a:rPr>
              <a:t>Gebinde- und Lagerkapazitäten orientieren sich am tatsächlichen Bedarf und nicht an 120 % der Erntemengen. Es war anspruchsvoll, für jede Kartoffel einen Platz zu finden und den Ansprüchen gerecht zu werden. Noch weniger Freude macht übrigens, wenn nur 80 % der Ernte erzielt werden: Die Lager bleiben leer, verursachen aber trotzdem fixe Kosten.</a:t>
            </a:r>
          </a:p>
          <a:p>
            <a:pPr lvl="0"/>
            <a:r>
              <a:rPr lang="de-CH" sz="1200" kern="1200" dirty="0">
                <a:solidFill>
                  <a:schemeClr val="tx1"/>
                </a:solidFill>
                <a:effectLst/>
                <a:latin typeface="+mn-lt"/>
                <a:ea typeface="+mn-ea"/>
                <a:cs typeface="+mn-cs"/>
              </a:rPr>
              <a:t>Das Thema Gebinde hat in diesem Jahr stark bewegt und hoffentlich deutlich gemacht, was es bedeutet, in Gebinde zu investieren und welche Verpflichtungen hinter einem Gebindesaldo stehen.</a:t>
            </a:r>
          </a:p>
          <a:p>
            <a:pPr lvl="0"/>
            <a:r>
              <a:rPr lang="de-CH" sz="1200" kern="1200" dirty="0">
                <a:solidFill>
                  <a:schemeClr val="tx1"/>
                </a:solidFill>
                <a:effectLst/>
                <a:latin typeface="+mn-lt"/>
                <a:ea typeface="+mn-ea"/>
                <a:cs typeface="+mn-cs"/>
              </a:rPr>
              <a:t>Lose Annahme- und Loselagerkonzepte wurden in diesem Jahr erneut zum Thema, allerdings ausschliesslich im Bereich der Veredelungskartoffeln. Bei Speisekartoffeln wären die Qualitätseinbussen für einen Grossteil der Betriebsstrukturen zu gross. Dies führt zu einem leichten Ungleichgewicht in der Attraktivität zwischen Veredelungsware und Speiseware. Auch die gelockerten Qualitätsvorgaben in der Industrie tragen wenig zur Stabilisierung dieses Gleichgewichts bei.</a:t>
            </a:r>
          </a:p>
          <a:p>
            <a:r>
              <a:rPr lang="de-CH" sz="1200"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Auswirkungen auf die Anbauplanung 2026</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In der Planung beobachten wir deshalb eine leichte Tendenz hin zum Industrieanbau. </a:t>
            </a:r>
          </a:p>
          <a:p>
            <a:pPr lvl="0"/>
            <a:r>
              <a:rPr lang="de-CH" sz="1200" kern="1200" dirty="0">
                <a:solidFill>
                  <a:schemeClr val="tx1"/>
                </a:solidFill>
                <a:effectLst/>
                <a:latin typeface="+mn-lt"/>
                <a:ea typeface="+mn-ea"/>
                <a:cs typeface="+mn-cs"/>
              </a:rPr>
              <a:t>Gleichzeitig haben die hohen Erträge in Kombination mit guten Preisen sowie das weiterhin stabile mittlere Preisband für 2026 dazu geführt, dass auch der Anbau von Speisekartoffeln attraktiv bleibt. Entsprechend erreichen alle Handelsbetriebe ihre geplanten Mengen.</a:t>
            </a:r>
          </a:p>
          <a:p>
            <a:r>
              <a:rPr lang="de-CH" sz="1200" b="1"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Investitionen &amp; Kostenumfeld</a:t>
            </a:r>
          </a:p>
          <a:p>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Der Handel ist bemüht, innovativ zu bleiben und investiert in Automatisierung und Digitalisierung, um die Ware möglichst kosteneffizient lagern, aufbereiten, verpacken, transportieren und anbieten zu können. Das Kostenumfeld bleibt jedoch weiterhin angespannt. Der Konkurrenzdruck ist unverändert da.</a:t>
            </a:r>
          </a:p>
          <a:p>
            <a:r>
              <a:rPr lang="de-CH" sz="1200" b="1"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Nachhaltigkeitsbestrebungen vs. Preissensibilität</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p>
          <a:p>
            <a:pPr lvl="0"/>
            <a:r>
              <a:rPr lang="de-CH" sz="1200" kern="1200" dirty="0">
                <a:solidFill>
                  <a:schemeClr val="tx1"/>
                </a:solidFill>
                <a:effectLst/>
                <a:latin typeface="+mn-lt"/>
                <a:ea typeface="+mn-ea"/>
                <a:cs typeface="+mn-cs"/>
              </a:rPr>
              <a:t>Dabei stehen Nachhaltigkeitsbestrebungen in der Verpackung, im Rahmen der </a:t>
            </a:r>
            <a:r>
              <a:rPr lang="de-CH" sz="1200" kern="1200" dirty="0" err="1">
                <a:solidFill>
                  <a:schemeClr val="tx1"/>
                </a:solidFill>
                <a:effectLst/>
                <a:latin typeface="+mn-lt"/>
                <a:ea typeface="+mn-ea"/>
                <a:cs typeface="+mn-cs"/>
              </a:rPr>
              <a:t>SBTi</a:t>
            </a:r>
            <a:r>
              <a:rPr lang="de-CH" sz="1200" kern="1200" dirty="0">
                <a:solidFill>
                  <a:schemeClr val="tx1"/>
                </a:solidFill>
                <a:effectLst/>
                <a:latin typeface="+mn-lt"/>
                <a:ea typeface="+mn-ea"/>
                <a:cs typeface="+mn-cs"/>
              </a:rPr>
              <a:t> und ähnlicher Initiativen, im Spannungsfeld zur deutlich spürbaren Preissensibilität der Kundschaft. Händler und Detailhandel bleiben entsprechend stark gefordert.</a:t>
            </a:r>
          </a:p>
          <a:p>
            <a:endParaRPr lang="de-CH" dirty="0"/>
          </a:p>
        </p:txBody>
      </p:sp>
      <p:sp>
        <p:nvSpPr>
          <p:cNvPr id="4" name="Foliennummernplatzhalter 3"/>
          <p:cNvSpPr>
            <a:spLocks noGrp="1"/>
          </p:cNvSpPr>
          <p:nvPr>
            <p:ph type="sldNum" sz="quarter" idx="5"/>
          </p:nvPr>
        </p:nvSpPr>
        <p:spPr/>
        <p:txBody>
          <a:bodyPr/>
          <a:lstStyle/>
          <a:p>
            <a:fld id="{FB7B2B0D-C0F6-4C2C-82DD-FE097096C9D3}" type="slidenum">
              <a:rPr lang="de-CH" smtClean="0"/>
              <a:t>6</a:t>
            </a:fld>
            <a:endParaRPr lang="de-CH"/>
          </a:p>
        </p:txBody>
      </p:sp>
    </p:spTree>
    <p:extLst>
      <p:ext uri="{BB962C8B-B14F-4D97-AF65-F5344CB8AC3E}">
        <p14:creationId xmlns:p14="http://schemas.microsoft.com/office/powerpoint/2010/main" val="289838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u="sng" dirty="0"/>
              <a:t>Unser Engagement gegen Foodwaste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1" dirty="0"/>
              <a:t>Was tun wir gegen Lebensmittelverschwendung?</a:t>
            </a:r>
          </a:p>
          <a:p>
            <a:endParaRPr lang="de-CH" sz="1200" b="1" kern="1200" dirty="0">
              <a:solidFill>
                <a:schemeClr val="tx1"/>
              </a:solidFill>
              <a:effectLst/>
              <a:latin typeface="+mn-lt"/>
              <a:ea typeface="+mn-ea"/>
              <a:cs typeface="+mn-cs"/>
            </a:endParaRP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Aktionsplan Lebensmittelverluste</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Mehrere Branchen haben gemeinsam mit dem Bund eine Zielvereinbarung zur Reduktion von Food </a:t>
            </a:r>
            <a:r>
              <a:rPr lang="de-CH" sz="1200" kern="1200" dirty="0" err="1">
                <a:solidFill>
                  <a:schemeClr val="tx1"/>
                </a:solidFill>
                <a:effectLst/>
                <a:latin typeface="+mn-lt"/>
                <a:ea typeface="+mn-ea"/>
                <a:cs typeface="+mn-cs"/>
              </a:rPr>
              <a:t>Waste</a:t>
            </a:r>
            <a:r>
              <a:rPr lang="de-CH" sz="1200" kern="1200" dirty="0">
                <a:solidFill>
                  <a:schemeClr val="tx1"/>
                </a:solidFill>
                <a:effectLst/>
                <a:latin typeface="+mn-lt"/>
                <a:ea typeface="+mn-ea"/>
                <a:cs typeface="+mn-cs"/>
              </a:rPr>
              <a:t> unterzeichnet. Der Aktionsplan verfolgt drei Hauptziele: die Reduktion von Lebensmittelverlusten, eine effizientere Lieferkette sowie Informations- und Sensibilisierungskampagnen für Konsumenten und Handel.</a:t>
            </a:r>
          </a:p>
          <a:p>
            <a:r>
              <a:rPr lang="de-CH" sz="1200" kern="1200" dirty="0">
                <a:solidFill>
                  <a:schemeClr val="tx1"/>
                </a:solidFill>
                <a:effectLst/>
                <a:latin typeface="+mn-lt"/>
                <a:ea typeface="+mn-ea"/>
                <a:cs typeface="+mn-cs"/>
              </a:rPr>
              <a:t>Zur Zielerreichung werden einfache Datenerhebungsinstrumente eingesetzt, um Verluste entlang der Wertschöpfungskette sichtbar zu machen. SWISSCOFEL führt bereits ein Food-</a:t>
            </a:r>
            <a:r>
              <a:rPr lang="de-CH" sz="1200" kern="1200" dirty="0" err="1">
                <a:solidFill>
                  <a:schemeClr val="tx1"/>
                </a:solidFill>
                <a:effectLst/>
                <a:latin typeface="+mn-lt"/>
                <a:ea typeface="+mn-ea"/>
                <a:cs typeface="+mn-cs"/>
              </a:rPr>
              <a:t>Waste</a:t>
            </a:r>
            <a:r>
              <a:rPr lang="de-CH" sz="1200" kern="1200" dirty="0">
                <a:solidFill>
                  <a:schemeClr val="tx1"/>
                </a:solidFill>
                <a:effectLst/>
                <a:latin typeface="+mn-lt"/>
                <a:ea typeface="+mn-ea"/>
                <a:cs typeface="+mn-cs"/>
              </a:rPr>
              <a:t>-Monitoring für Kartoffeln und weitere Kulturen durch; auch swisspatat ist im Aktionsplan eingebunden. Das Reporting ist bewusst schlank gehalten und erfolgt einmal jährlich rückwirkend.</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 </a:t>
            </a:r>
          </a:p>
          <a:p>
            <a:r>
              <a:rPr lang="de-CH" sz="1200" b="1" kern="1200" dirty="0">
                <a:solidFill>
                  <a:schemeClr val="tx1"/>
                </a:solidFill>
                <a:effectLst/>
                <a:latin typeface="+mn-lt"/>
                <a:ea typeface="+mn-ea"/>
                <a:cs typeface="+mn-cs"/>
              </a:rPr>
              <a:t>Arbeitsgruppe Sorten</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Nicht aus politischem Antrieb, sondern aus eigenem Interesse sucht die Branche seit Jahren nach der idealen Kartoffelsorte – hitze- und </a:t>
            </a:r>
            <a:r>
              <a:rPr lang="de-CH" sz="1200" kern="1200" dirty="0" err="1">
                <a:solidFill>
                  <a:schemeClr val="tx1"/>
                </a:solidFill>
                <a:effectLst/>
                <a:latin typeface="+mn-lt"/>
                <a:ea typeface="+mn-ea"/>
                <a:cs typeface="+mn-cs"/>
              </a:rPr>
              <a:t>näsetolerant</a:t>
            </a:r>
            <a:r>
              <a:rPr lang="de-CH" sz="1200" kern="1200" dirty="0">
                <a:solidFill>
                  <a:schemeClr val="tx1"/>
                </a:solidFill>
                <a:effectLst/>
                <a:latin typeface="+mn-lt"/>
                <a:ea typeface="+mn-ea"/>
                <a:cs typeface="+mn-cs"/>
              </a:rPr>
              <a:t>, mit ansprechender Form und hervorragendem Geschmack. Eine solche Sorte gibt es bisher noch nicht, doch die Branche arbeitet kontinuierlich daran und bleibt hartnäckig. Verschiedene Projekte, wie etwa Low-Input-Initiativen, sind bereits in Arbeit. Wir blicken zuversichtlich und optimistisch in die Zukunft.</a:t>
            </a:r>
          </a:p>
          <a:p>
            <a:r>
              <a:rPr lang="de-CH" sz="1200"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Weitere Kooperationen</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Es bestehen Kooperationen mit Projekten wie „</a:t>
            </a:r>
            <a:r>
              <a:rPr lang="de-CH" sz="1200" kern="1200" dirty="0" err="1">
                <a:solidFill>
                  <a:schemeClr val="tx1"/>
                </a:solidFill>
                <a:effectLst/>
                <a:latin typeface="+mn-lt"/>
                <a:ea typeface="+mn-ea"/>
                <a:cs typeface="+mn-cs"/>
              </a:rPr>
              <a:t>Too</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Good</a:t>
            </a:r>
            <a:r>
              <a:rPr lang="de-CH" sz="1200" kern="1200" dirty="0">
                <a:solidFill>
                  <a:schemeClr val="tx1"/>
                </a:solidFill>
                <a:effectLst/>
                <a:latin typeface="+mn-lt"/>
                <a:ea typeface="+mn-ea"/>
                <a:cs typeface="+mn-cs"/>
              </a:rPr>
              <a:t> To Go“ und „United </a:t>
            </a:r>
            <a:r>
              <a:rPr lang="de-CH" sz="1200" kern="1200" dirty="0" err="1">
                <a:solidFill>
                  <a:schemeClr val="tx1"/>
                </a:solidFill>
                <a:effectLst/>
                <a:latin typeface="+mn-lt"/>
                <a:ea typeface="+mn-ea"/>
                <a:cs typeface="+mn-cs"/>
              </a:rPr>
              <a:t>Against</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Waste</a:t>
            </a:r>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 </a:t>
            </a:r>
          </a:p>
          <a:p>
            <a:r>
              <a:rPr lang="de-CH" sz="1200" b="1" kern="1200" dirty="0">
                <a:solidFill>
                  <a:schemeClr val="tx1"/>
                </a:solidFill>
                <a:effectLst/>
                <a:latin typeface="+mn-lt"/>
                <a:ea typeface="+mn-ea"/>
                <a:cs typeface="+mn-cs"/>
              </a:rPr>
              <a:t>Was wird sonst noch gemacht: Sortierabgänge sinnvoll verwenden</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Zu guter Letzt bemühen sich die Handelsbetriebe in enger Zusammenarbeit mit Industrie und Detailhandel, das Maximum der Kartoffeln für den menschlichen Verzehr nutzbar zu machen. Immer mehr Industriebetriebe zeigen sich bereit, auch Prozessware zu verarbeiten. Konzepte wie „Ünique“ gewinnen zunehmend an Bedeutung und erfreuen sich bald in einem breiten Segment des Detailhandels grosser Beliebtheit.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FB7B2B0D-C0F6-4C2C-82DD-FE097096C9D3}" type="slidenum">
              <a:rPr lang="de-CH" smtClean="0"/>
              <a:t>7</a:t>
            </a:fld>
            <a:endParaRPr lang="de-CH"/>
          </a:p>
        </p:txBody>
      </p:sp>
    </p:spTree>
    <p:extLst>
      <p:ext uri="{BB962C8B-B14F-4D97-AF65-F5344CB8AC3E}">
        <p14:creationId xmlns:p14="http://schemas.microsoft.com/office/powerpoint/2010/main" val="423408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u="sng" dirty="0"/>
              <a:t>Stratege &amp; Ausblick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1" dirty="0"/>
              <a:t>Welche strategische Ausrichtung haben wir festgelegt?</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Der Kartoffelbau steht seit mehreren Jahren vor zunehmenden Herausforderungen. Die PGK hat diese mithilfe einer eigens definierten Strategie angegangen. Einige Punkte dieser Strategie wurden von swisspatat übernommen, andere werden weiterhin von der PGK verfolgt.</a:t>
            </a:r>
          </a:p>
          <a:p>
            <a:r>
              <a:rPr lang="de-CH" sz="1200" kern="1200" dirty="0">
                <a:solidFill>
                  <a:schemeClr val="tx1"/>
                </a:solidFill>
                <a:effectLst/>
                <a:latin typeface="+mn-lt"/>
                <a:ea typeface="+mn-ea"/>
                <a:cs typeface="+mn-cs"/>
              </a:rPr>
              <a:t>Die von der PGK vorgeschlagenen Maßnahmen sollen als Arbeitsgrundlage dienen, um eine stabile Marktversorgung sicherzustellen.</a:t>
            </a:r>
          </a:p>
          <a:p>
            <a:r>
              <a:rPr lang="de-CH" sz="1200" kern="1200" dirty="0">
                <a:solidFill>
                  <a:schemeClr val="tx1"/>
                </a:solidFill>
                <a:effectLst/>
                <a:latin typeface="+mn-lt"/>
                <a:ea typeface="+mn-ea"/>
                <a:cs typeface="+mn-cs"/>
              </a:rPr>
              <a:t>Folgende sechs Massnahmen wurden definiert:</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Steigerung des Frischkartoffelabsatzes um 5 % bis 2030 </a:t>
            </a: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Steigerung der Effizienz (also der Verwendung für die menschliche Ernährung) auf 85 % im Mittel über 5 Jahre bis 2030 </a:t>
            </a: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Selbstversorgungsgrad mit Speisekartoffeln von 95 % im Mittel über 5 Jahre </a:t>
            </a: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Anteil an als robust/ resistent definierten Sorten im Anbau von 40 % bis 2035 </a:t>
            </a: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80 % der Mengen, die heute als Foodwaste deklariert werden, können bis 2035 kostendeckend in die menschliche Ernährung oder als Tierfutter verwendet werden</a:t>
            </a: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Die PGK entwickelt ein Preissystem, welches kostendeckende Preise ermöglicht</a:t>
            </a:r>
          </a:p>
          <a:p>
            <a:endParaRPr lang="de-CH" dirty="0"/>
          </a:p>
        </p:txBody>
      </p:sp>
      <p:sp>
        <p:nvSpPr>
          <p:cNvPr id="4" name="Foliennummernplatzhalter 3"/>
          <p:cNvSpPr>
            <a:spLocks noGrp="1"/>
          </p:cNvSpPr>
          <p:nvPr>
            <p:ph type="sldNum" sz="quarter" idx="5"/>
          </p:nvPr>
        </p:nvSpPr>
        <p:spPr/>
        <p:txBody>
          <a:bodyPr/>
          <a:lstStyle/>
          <a:p>
            <a:fld id="{FB7B2B0D-C0F6-4C2C-82DD-FE097096C9D3}" type="slidenum">
              <a:rPr lang="de-CH" smtClean="0"/>
              <a:t>8</a:t>
            </a:fld>
            <a:endParaRPr lang="de-CH"/>
          </a:p>
        </p:txBody>
      </p:sp>
    </p:spTree>
    <p:extLst>
      <p:ext uri="{BB962C8B-B14F-4D97-AF65-F5344CB8AC3E}">
        <p14:creationId xmlns:p14="http://schemas.microsoft.com/office/powerpoint/2010/main" val="97382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ED2D4-E55B-1037-6432-BA2A65C29D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054A027-514A-B60B-C386-BEF2C930EC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CB5113-7201-64ED-7009-654A597635A9}"/>
              </a:ext>
            </a:extLst>
          </p:cNvPr>
          <p:cNvSpPr>
            <a:spLocks noGrp="1"/>
          </p:cNvSpPr>
          <p:nvPr>
            <p:ph type="body" idx="1"/>
          </p:nvPr>
        </p:nvSpPr>
        <p:spPr/>
        <p:txBody>
          <a:bodyPr/>
          <a:lstStyle/>
          <a:p>
            <a:r>
              <a:rPr lang="de-CH" sz="1200" b="1" kern="1200" cap="all" dirty="0">
                <a:solidFill>
                  <a:schemeClr val="accent1"/>
                </a:solidFill>
                <a:latin typeface="+mn-lt"/>
                <a:ea typeface="+mn-ea"/>
                <a:cs typeface="+mn-cs"/>
              </a:rPr>
              <a:t>SWISSCOFEL wünscht </a:t>
            </a:r>
          </a:p>
          <a:p>
            <a:r>
              <a:rPr lang="de-CH" sz="1200" b="1" kern="1200" cap="all" dirty="0">
                <a:solidFill>
                  <a:schemeClr val="accent1"/>
                </a:solidFill>
                <a:latin typeface="+mn-lt"/>
                <a:ea typeface="+mn-ea"/>
                <a:cs typeface="+mn-cs"/>
              </a:rPr>
              <a:t>einen erfolgreichen Start </a:t>
            </a:r>
          </a:p>
          <a:p>
            <a:r>
              <a:rPr lang="de-CH" sz="1200" b="1" kern="1200" cap="all" dirty="0">
                <a:solidFill>
                  <a:schemeClr val="accent1"/>
                </a:solidFill>
                <a:latin typeface="+mn-lt"/>
                <a:ea typeface="+mn-ea"/>
                <a:cs typeface="+mn-cs"/>
              </a:rPr>
              <a:t>in die Kartoffelkampagne 2026</a:t>
            </a:r>
          </a:p>
          <a:p>
            <a:endParaRPr lang="de-CH" dirty="0"/>
          </a:p>
        </p:txBody>
      </p:sp>
      <p:sp>
        <p:nvSpPr>
          <p:cNvPr id="4" name="Foliennummernplatzhalter 3">
            <a:extLst>
              <a:ext uri="{FF2B5EF4-FFF2-40B4-BE49-F238E27FC236}">
                <a16:creationId xmlns:a16="http://schemas.microsoft.com/office/drawing/2014/main" id="{FFC7A3B1-9F29-F724-E16F-90CA046E9B9E}"/>
              </a:ext>
            </a:extLst>
          </p:cNvPr>
          <p:cNvSpPr>
            <a:spLocks noGrp="1"/>
          </p:cNvSpPr>
          <p:nvPr>
            <p:ph type="sldNum" sz="quarter" idx="5"/>
          </p:nvPr>
        </p:nvSpPr>
        <p:spPr/>
        <p:txBody>
          <a:bodyPr/>
          <a:lstStyle/>
          <a:p>
            <a:fld id="{2703ABBA-F114-4483-A2A2-BE5410C16FA7}" type="slidenum">
              <a:rPr lang="de-CH" smtClean="0"/>
              <a:t>9</a:t>
            </a:fld>
            <a:endParaRPr lang="de-CH"/>
          </a:p>
        </p:txBody>
      </p:sp>
    </p:spTree>
    <p:extLst>
      <p:ext uri="{BB962C8B-B14F-4D97-AF65-F5344CB8AC3E}">
        <p14:creationId xmlns:p14="http://schemas.microsoft.com/office/powerpoint/2010/main" val="165593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024F1-9684-4B64-BCD7-97C2AC25A735}"/>
              </a:ext>
            </a:extLst>
          </p:cNvPr>
          <p:cNvSpPr>
            <a:spLocks noGrp="1"/>
          </p:cNvSpPr>
          <p:nvPr>
            <p:ph type="ctrTitle"/>
          </p:nvPr>
        </p:nvSpPr>
        <p:spPr>
          <a:xfrm>
            <a:off x="838200" y="810883"/>
            <a:ext cx="10515600" cy="2618118"/>
          </a:xfrm>
        </p:spPr>
        <p:txBody>
          <a:bodyPr anchor="ctr">
            <a:normAutofit/>
          </a:bodyPr>
          <a:lstStyle>
            <a:lvl1pPr algn="ctr">
              <a:defRPr sz="5600"/>
            </a:lvl1pPr>
          </a:lstStyle>
          <a:p>
            <a:r>
              <a:rPr lang="de-DE"/>
              <a:t>Mastertitelformat bearbeiten</a:t>
            </a:r>
            <a:endParaRPr lang="de-CH" dirty="0"/>
          </a:p>
        </p:txBody>
      </p:sp>
      <p:sp>
        <p:nvSpPr>
          <p:cNvPr id="3" name="Untertitel 2">
            <a:extLst>
              <a:ext uri="{FF2B5EF4-FFF2-40B4-BE49-F238E27FC236}">
                <a16:creationId xmlns:a16="http://schemas.microsoft.com/office/drawing/2014/main" id="{5AD6248F-9596-443F-87FF-EA6C328E7261}"/>
              </a:ext>
            </a:extLst>
          </p:cNvPr>
          <p:cNvSpPr>
            <a:spLocks noGrp="1"/>
          </p:cNvSpPr>
          <p:nvPr>
            <p:ph type="subTitle" idx="1"/>
          </p:nvPr>
        </p:nvSpPr>
        <p:spPr>
          <a:xfrm>
            <a:off x="838200" y="3683479"/>
            <a:ext cx="10515600" cy="871268"/>
          </a:xfrm>
        </p:spPr>
        <p:txBody>
          <a:bodyPr>
            <a:norm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7" name="Textplatzhalter 6">
            <a:extLst>
              <a:ext uri="{FF2B5EF4-FFF2-40B4-BE49-F238E27FC236}">
                <a16:creationId xmlns:a16="http://schemas.microsoft.com/office/drawing/2014/main" id="{8A37BA00-077D-42A0-B2FC-216AF4761A92}"/>
              </a:ext>
            </a:extLst>
          </p:cNvPr>
          <p:cNvSpPr>
            <a:spLocks noGrp="1"/>
          </p:cNvSpPr>
          <p:nvPr>
            <p:ph type="body" sz="quarter" idx="10" hasCustomPrompt="1"/>
          </p:nvPr>
        </p:nvSpPr>
        <p:spPr>
          <a:xfrm>
            <a:off x="838200" y="4865689"/>
            <a:ext cx="5257800" cy="361920"/>
          </a:xfrm>
        </p:spPr>
        <p:txBody>
          <a:bodyPr>
            <a:normAutofit/>
          </a:bodyPr>
          <a:lstStyle>
            <a:lvl1pPr>
              <a:defRPr sz="2000" b="0"/>
            </a:lvl1pPr>
          </a:lstStyle>
          <a:p>
            <a:pPr lvl="0"/>
            <a:r>
              <a:rPr lang="de-DE" dirty="0"/>
              <a:t>Ort, Datum</a:t>
            </a:r>
          </a:p>
        </p:txBody>
      </p:sp>
      <p:sp>
        <p:nvSpPr>
          <p:cNvPr id="10" name="Textplatzhalter 6">
            <a:extLst>
              <a:ext uri="{FF2B5EF4-FFF2-40B4-BE49-F238E27FC236}">
                <a16:creationId xmlns:a16="http://schemas.microsoft.com/office/drawing/2014/main" id="{813F68BF-2170-47FD-A4F8-620078A1032B}"/>
              </a:ext>
            </a:extLst>
          </p:cNvPr>
          <p:cNvSpPr>
            <a:spLocks noGrp="1"/>
          </p:cNvSpPr>
          <p:nvPr>
            <p:ph type="body" sz="quarter" idx="11" hasCustomPrompt="1"/>
          </p:nvPr>
        </p:nvSpPr>
        <p:spPr>
          <a:xfrm>
            <a:off x="838200" y="5443855"/>
            <a:ext cx="5257800" cy="361920"/>
          </a:xfrm>
        </p:spPr>
        <p:txBody>
          <a:bodyPr>
            <a:normAutofit/>
          </a:bodyPr>
          <a:lstStyle>
            <a:lvl1pPr>
              <a:defRPr sz="2000" b="1"/>
            </a:lvl1pPr>
          </a:lstStyle>
          <a:p>
            <a:pPr lvl="0"/>
            <a:r>
              <a:rPr lang="de-DE" dirty="0"/>
              <a:t>Name, Vorname</a:t>
            </a:r>
          </a:p>
        </p:txBody>
      </p:sp>
      <p:sp>
        <p:nvSpPr>
          <p:cNvPr id="11" name="Textplatzhalter 6">
            <a:extLst>
              <a:ext uri="{FF2B5EF4-FFF2-40B4-BE49-F238E27FC236}">
                <a16:creationId xmlns:a16="http://schemas.microsoft.com/office/drawing/2014/main" id="{DE53C35E-6EC5-4370-9BE1-2C77F2BC55D9}"/>
              </a:ext>
            </a:extLst>
          </p:cNvPr>
          <p:cNvSpPr>
            <a:spLocks noGrp="1"/>
          </p:cNvSpPr>
          <p:nvPr>
            <p:ph type="body" sz="quarter" idx="12" hasCustomPrompt="1"/>
          </p:nvPr>
        </p:nvSpPr>
        <p:spPr>
          <a:xfrm>
            <a:off x="838200" y="5866157"/>
            <a:ext cx="5257800" cy="361920"/>
          </a:xfrm>
        </p:spPr>
        <p:txBody>
          <a:bodyPr>
            <a:normAutofit/>
          </a:bodyPr>
          <a:lstStyle>
            <a:lvl1pPr>
              <a:defRPr sz="2000" b="0"/>
            </a:lvl1pPr>
          </a:lstStyle>
          <a:p>
            <a:pPr lvl="0"/>
            <a:r>
              <a:rPr lang="de-DE" dirty="0"/>
              <a:t>Funktion</a:t>
            </a:r>
          </a:p>
        </p:txBody>
      </p:sp>
    </p:spTree>
    <p:extLst>
      <p:ext uri="{BB962C8B-B14F-4D97-AF65-F5344CB8AC3E}">
        <p14:creationId xmlns:p14="http://schemas.microsoft.com/office/powerpoint/2010/main" val="264483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469B1-ADB1-4A44-8F67-2E4C4F40BF4D}"/>
              </a:ext>
            </a:extLst>
          </p:cNvPr>
          <p:cNvSpPr>
            <a:spLocks noGrp="1"/>
          </p:cNvSpPr>
          <p:nvPr>
            <p:ph type="title"/>
          </p:nvPr>
        </p:nvSpPr>
        <p:spPr/>
        <p:txBody>
          <a:bodyPr/>
          <a:lstStyle/>
          <a:p>
            <a:r>
              <a:rPr lang="de-DE"/>
              <a:t>Mastertitelformat bearbeiten</a:t>
            </a:r>
            <a:endParaRPr lang="de-CH" dirty="0"/>
          </a:p>
        </p:txBody>
      </p:sp>
      <p:sp>
        <p:nvSpPr>
          <p:cNvPr id="3" name="Inhaltsplatzhalter 2">
            <a:extLst>
              <a:ext uri="{FF2B5EF4-FFF2-40B4-BE49-F238E27FC236}">
                <a16:creationId xmlns:a16="http://schemas.microsoft.com/office/drawing/2014/main" id="{A87BF305-D0B0-4428-BCA3-46E941D6F280}"/>
              </a:ext>
            </a:extLst>
          </p:cNvPr>
          <p:cNvSpPr>
            <a:spLocks noGrp="1"/>
          </p:cNvSpPr>
          <p:nvPr>
            <p:ph idx="1"/>
          </p:nvPr>
        </p:nvSpPr>
        <p:spPr>
          <a:xfrm>
            <a:off x="838200" y="1825625"/>
            <a:ext cx="10515600" cy="4342262"/>
          </a:xfrm>
        </p:spPr>
        <p:txBody>
          <a:bodyPr/>
          <a:lstStyle>
            <a:lvl1pPr marL="0" indent="0">
              <a:buNone/>
              <a:defRPr/>
            </a:lvl1pPr>
            <a:lvl2pPr>
              <a:defRPr sz="2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332724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30084-E533-4ED0-BD66-B35FE760EAA6}"/>
              </a:ext>
            </a:extLst>
          </p:cNvPr>
          <p:cNvSpPr>
            <a:spLocks noGrp="1"/>
          </p:cNvSpPr>
          <p:nvPr>
            <p:ph type="title"/>
          </p:nvPr>
        </p:nvSpPr>
        <p:spPr>
          <a:xfrm>
            <a:off x="831850" y="836762"/>
            <a:ext cx="10515600" cy="2325536"/>
          </a:xfrm>
        </p:spPr>
        <p:txBody>
          <a:bodyPr anchor="ctr">
            <a:normAutofit/>
          </a:bodyPr>
          <a:lstStyle>
            <a:lvl1pPr algn="ctr">
              <a:defRPr sz="4000"/>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C9FBFF2D-284C-4EA0-BF0A-91134431D1D4}"/>
              </a:ext>
            </a:extLst>
          </p:cNvPr>
          <p:cNvSpPr>
            <a:spLocks noGrp="1"/>
          </p:cNvSpPr>
          <p:nvPr>
            <p:ph type="body" idx="1"/>
          </p:nvPr>
        </p:nvSpPr>
        <p:spPr>
          <a:xfrm>
            <a:off x="831850" y="3429001"/>
            <a:ext cx="5732852" cy="2660650"/>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Inhaltsplatzhalter 3">
            <a:extLst>
              <a:ext uri="{FF2B5EF4-FFF2-40B4-BE49-F238E27FC236}">
                <a16:creationId xmlns:a16="http://schemas.microsoft.com/office/drawing/2014/main" id="{1940272C-00AE-4D7F-B95A-CD7B9E81D70C}"/>
              </a:ext>
            </a:extLst>
          </p:cNvPr>
          <p:cNvSpPr>
            <a:spLocks noGrp="1"/>
          </p:cNvSpPr>
          <p:nvPr>
            <p:ph sz="half" idx="2"/>
          </p:nvPr>
        </p:nvSpPr>
        <p:spPr>
          <a:xfrm>
            <a:off x="6564702" y="3428999"/>
            <a:ext cx="4782748" cy="2660650"/>
          </a:xfrm>
        </p:spPr>
        <p:txBody>
          <a:bodyPr/>
          <a:lstStyle>
            <a:lvl1pPr marL="0" indent="0">
              <a:buNone/>
              <a:defRPr/>
            </a:lvl1pPr>
          </a:lstStyle>
          <a:p>
            <a:pPr lvl="0"/>
            <a:r>
              <a:rPr lang="de-DE"/>
              <a:t>Mastertextformat bearbeiten</a:t>
            </a:r>
          </a:p>
        </p:txBody>
      </p:sp>
    </p:spTree>
    <p:extLst>
      <p:ext uri="{BB962C8B-B14F-4D97-AF65-F5344CB8AC3E}">
        <p14:creationId xmlns:p14="http://schemas.microsoft.com/office/powerpoint/2010/main" val="32250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45C57-5210-4464-8EF4-62EACB78284F}"/>
              </a:ext>
            </a:extLst>
          </p:cNvPr>
          <p:cNvSpPr>
            <a:spLocks noGrp="1"/>
          </p:cNvSpPr>
          <p:nvPr>
            <p:ph type="title"/>
          </p:nvPr>
        </p:nvSpPr>
        <p:spPr/>
        <p:txBody>
          <a:bodyPr/>
          <a:lstStyle/>
          <a:p>
            <a:r>
              <a:rPr lang="de-DE"/>
              <a:t>Mastertitelformat bearbeiten</a:t>
            </a:r>
            <a:endParaRPr lang="de-CH" dirty="0"/>
          </a:p>
        </p:txBody>
      </p:sp>
      <p:sp>
        <p:nvSpPr>
          <p:cNvPr id="3" name="Inhaltsplatzhalter 2">
            <a:extLst>
              <a:ext uri="{FF2B5EF4-FFF2-40B4-BE49-F238E27FC236}">
                <a16:creationId xmlns:a16="http://schemas.microsoft.com/office/drawing/2014/main" id="{EC94C86A-9A83-4BDD-A248-25A3DBDABFF2}"/>
              </a:ext>
            </a:extLst>
          </p:cNvPr>
          <p:cNvSpPr>
            <a:spLocks noGrp="1"/>
          </p:cNvSpPr>
          <p:nvPr>
            <p:ph sz="half" idx="1"/>
          </p:nvPr>
        </p:nvSpPr>
        <p:spPr>
          <a:xfrm>
            <a:off x="838200" y="1825625"/>
            <a:ext cx="5181600" cy="4351338"/>
          </a:xfrm>
        </p:spPr>
        <p:txBody>
          <a:bodyPr/>
          <a:lstStyle>
            <a:lvl1pPr marL="0" indent="0">
              <a:buNone/>
              <a:defRPr/>
            </a:lvl1pPr>
            <a:lvl2pPr>
              <a:defRPr sz="2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C742BA0C-7C28-45F6-AA11-2B3A7CD70229}"/>
              </a:ext>
            </a:extLst>
          </p:cNvPr>
          <p:cNvSpPr>
            <a:spLocks noGrp="1"/>
          </p:cNvSpPr>
          <p:nvPr>
            <p:ph sz="half" idx="2"/>
          </p:nvPr>
        </p:nvSpPr>
        <p:spPr>
          <a:xfrm>
            <a:off x="6172200" y="1825625"/>
            <a:ext cx="5181600" cy="4351338"/>
          </a:xfrm>
        </p:spPr>
        <p:txBody>
          <a:bodyPr/>
          <a:lstStyle>
            <a:lvl1pPr marL="0" indent="0">
              <a:buNone/>
              <a:defRPr/>
            </a:lvl1pPr>
            <a:lvl2pPr>
              <a:defRPr sz="28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428461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66D2E6F5-BB14-4626-BC70-A30DCF3C03A8}"/>
              </a:ext>
            </a:extLst>
          </p:cNvPr>
          <p:cNvSpPr>
            <a:spLocks noGrp="1"/>
          </p:cNvSpPr>
          <p:nvPr>
            <p:ph type="title"/>
          </p:nvPr>
        </p:nvSpPr>
        <p:spPr>
          <a:xfrm>
            <a:off x="838200" y="827955"/>
            <a:ext cx="10515600" cy="862733"/>
          </a:xfrm>
        </p:spPr>
        <p:txBody>
          <a:bodyPr/>
          <a:lstStyle/>
          <a:p>
            <a:r>
              <a:rPr lang="de-DE"/>
              <a:t>Mastertitelformat bearbeiten</a:t>
            </a:r>
            <a:endParaRPr lang="de-CH" dirty="0"/>
          </a:p>
        </p:txBody>
      </p:sp>
    </p:spTree>
    <p:extLst>
      <p:ext uri="{BB962C8B-B14F-4D97-AF65-F5344CB8AC3E}">
        <p14:creationId xmlns:p14="http://schemas.microsoft.com/office/powerpoint/2010/main" val="68187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9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D7712-172C-7A94-2218-3AD5DE44464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5F0ABB2D-ACD4-6B60-EBAD-AC7B3B443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017BFAA-9DA4-224D-8C48-3178277F6211}"/>
              </a:ext>
            </a:extLst>
          </p:cNvPr>
          <p:cNvSpPr>
            <a:spLocks noGrp="1"/>
          </p:cNvSpPr>
          <p:nvPr>
            <p:ph type="dt" sz="half" idx="10"/>
          </p:nvPr>
        </p:nvSpPr>
        <p:spPr/>
        <p:txBody>
          <a:bodyPr/>
          <a:lstStyle/>
          <a:p>
            <a:fld id="{5BED7EF8-FA99-4049-9B0B-F373A3D48F0D}" type="datetimeFigureOut">
              <a:rPr lang="de-CH" smtClean="0"/>
              <a:t>24.12.2025</a:t>
            </a:fld>
            <a:endParaRPr lang="de-CH"/>
          </a:p>
        </p:txBody>
      </p:sp>
      <p:sp>
        <p:nvSpPr>
          <p:cNvPr id="5" name="Fußzeilenplatzhalter 4">
            <a:extLst>
              <a:ext uri="{FF2B5EF4-FFF2-40B4-BE49-F238E27FC236}">
                <a16:creationId xmlns:a16="http://schemas.microsoft.com/office/drawing/2014/main" id="{2D6DC521-0877-A66F-425B-3E5109E45F4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2636D08-89C5-4CD7-5A50-DD8E87C2CAF4}"/>
              </a:ext>
            </a:extLst>
          </p:cNvPr>
          <p:cNvSpPr>
            <a:spLocks noGrp="1"/>
          </p:cNvSpPr>
          <p:nvPr>
            <p:ph type="sldNum" sz="quarter" idx="12"/>
          </p:nvPr>
        </p:nvSpPr>
        <p:spPr/>
        <p:txBody>
          <a:bodyPr/>
          <a:lstStyle/>
          <a:p>
            <a:fld id="{09E396B7-4A42-4BD4-9382-404077FC590B}" type="slidenum">
              <a:rPr lang="de-CH" smtClean="0"/>
              <a:t>‹Nr.›</a:t>
            </a:fld>
            <a:endParaRPr lang="de-CH"/>
          </a:p>
        </p:txBody>
      </p:sp>
    </p:spTree>
    <p:extLst>
      <p:ext uri="{BB962C8B-B14F-4D97-AF65-F5344CB8AC3E}">
        <p14:creationId xmlns:p14="http://schemas.microsoft.com/office/powerpoint/2010/main" val="369802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F29676B-3A86-4FA2-A9AB-6E69DDB82A80}"/>
              </a:ext>
            </a:extLst>
          </p:cNvPr>
          <p:cNvSpPr>
            <a:spLocks noGrp="1"/>
          </p:cNvSpPr>
          <p:nvPr>
            <p:ph type="title"/>
          </p:nvPr>
        </p:nvSpPr>
        <p:spPr>
          <a:xfrm>
            <a:off x="838200" y="827955"/>
            <a:ext cx="10515600" cy="86273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1EE00445-5AEB-43C6-9839-EC1DDD864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14CEAF8A-D700-4C9E-A503-114547381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CDE7F-9910-4CA9-AE0A-9F59D958A5B7}" type="datetimeFigureOut">
              <a:rPr lang="de-CH" smtClean="0"/>
              <a:t>24.12.2025</a:t>
            </a:fld>
            <a:endParaRPr lang="de-CH"/>
          </a:p>
        </p:txBody>
      </p:sp>
      <p:sp>
        <p:nvSpPr>
          <p:cNvPr id="5" name="Fußzeilenplatzhalter 4">
            <a:extLst>
              <a:ext uri="{FF2B5EF4-FFF2-40B4-BE49-F238E27FC236}">
                <a16:creationId xmlns:a16="http://schemas.microsoft.com/office/drawing/2014/main" id="{B5291BEE-CA2B-448B-A95F-1FBFA2208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3529A3A7-FA4F-4861-A388-ECBDAFF6E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A36B4-5CB5-4708-BB4D-1ADF9BFD5105}" type="slidenum">
              <a:rPr lang="de-CH" smtClean="0"/>
              <a:t>‹Nr.›</a:t>
            </a:fld>
            <a:endParaRPr lang="de-CH"/>
          </a:p>
        </p:txBody>
      </p:sp>
      <p:sp>
        <p:nvSpPr>
          <p:cNvPr id="7" name="Rechteck 6">
            <a:extLst>
              <a:ext uri="{FF2B5EF4-FFF2-40B4-BE49-F238E27FC236}">
                <a16:creationId xmlns:a16="http://schemas.microsoft.com/office/drawing/2014/main" id="{0594160A-0996-463D-A0BD-11001601489B}"/>
              </a:ext>
            </a:extLst>
          </p:cNvPr>
          <p:cNvSpPr/>
          <p:nvPr userDrawn="1"/>
        </p:nvSpPr>
        <p:spPr>
          <a:xfrm>
            <a:off x="11943020" y="0"/>
            <a:ext cx="249382" cy="1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D3C360A7-6031-4919-9490-0E8082510229}"/>
              </a:ext>
            </a:extLst>
          </p:cNvPr>
          <p:cNvSpPr/>
          <p:nvPr userDrawn="1"/>
        </p:nvSpPr>
        <p:spPr>
          <a:xfrm>
            <a:off x="11943020" y="1428997"/>
            <a:ext cx="249382" cy="133399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B93A862-0947-4C96-8A13-1EC297C79852}"/>
              </a:ext>
            </a:extLst>
          </p:cNvPr>
          <p:cNvSpPr/>
          <p:nvPr userDrawn="1"/>
        </p:nvSpPr>
        <p:spPr>
          <a:xfrm>
            <a:off x="11942618" y="2762992"/>
            <a:ext cx="249382" cy="13339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53AF6BA3-E6B8-4248-9FF4-364370DD596F}"/>
              </a:ext>
            </a:extLst>
          </p:cNvPr>
          <p:cNvSpPr/>
          <p:nvPr userDrawn="1"/>
        </p:nvSpPr>
        <p:spPr>
          <a:xfrm>
            <a:off x="11943020" y="4095009"/>
            <a:ext cx="249382" cy="133399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67C198CE-85E6-4272-B8E5-D7E4BCD85F06}"/>
              </a:ext>
            </a:extLst>
          </p:cNvPr>
          <p:cNvSpPr/>
          <p:nvPr userDrawn="1"/>
        </p:nvSpPr>
        <p:spPr>
          <a:xfrm>
            <a:off x="11943020" y="5429003"/>
            <a:ext cx="249382" cy="142899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371B9FAD-0F9E-4BB4-9A4B-CA49485FC23D}"/>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1134" r="10926"/>
          <a:stretch/>
        </p:blipFill>
        <p:spPr>
          <a:xfrm>
            <a:off x="10373138" y="215269"/>
            <a:ext cx="1275272" cy="612686"/>
          </a:xfrm>
          <a:prstGeom prst="rect">
            <a:avLst/>
          </a:prstGeom>
        </p:spPr>
      </p:pic>
    </p:spTree>
    <p:extLst>
      <p:ext uri="{BB962C8B-B14F-4D97-AF65-F5344CB8AC3E}">
        <p14:creationId xmlns:p14="http://schemas.microsoft.com/office/powerpoint/2010/main" val="2884312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000" b="1" kern="1200" cap="all" baseline="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621FD-728A-42AB-8F49-63F02CF52D1C}"/>
              </a:ext>
            </a:extLst>
          </p:cNvPr>
          <p:cNvSpPr>
            <a:spLocks noGrp="1"/>
          </p:cNvSpPr>
          <p:nvPr>
            <p:ph type="ctrTitle"/>
          </p:nvPr>
        </p:nvSpPr>
        <p:spPr/>
        <p:txBody>
          <a:bodyPr/>
          <a:lstStyle/>
          <a:p>
            <a:r>
              <a:rPr lang="de-CH" dirty="0"/>
              <a:t>KARTOFFELBAUTAGE 2026</a:t>
            </a:r>
          </a:p>
        </p:txBody>
      </p:sp>
      <p:sp>
        <p:nvSpPr>
          <p:cNvPr id="3" name="Untertitel 2">
            <a:extLst>
              <a:ext uri="{FF2B5EF4-FFF2-40B4-BE49-F238E27FC236}">
                <a16:creationId xmlns:a16="http://schemas.microsoft.com/office/drawing/2014/main" id="{4BB2B550-FA27-4B2A-83D9-2A7705CD4EE8}"/>
              </a:ext>
            </a:extLst>
          </p:cNvPr>
          <p:cNvSpPr>
            <a:spLocks noGrp="1"/>
          </p:cNvSpPr>
          <p:nvPr>
            <p:ph type="subTitle" idx="1"/>
          </p:nvPr>
        </p:nvSpPr>
        <p:spPr>
          <a:xfrm>
            <a:off x="838200" y="2603735"/>
            <a:ext cx="10515600" cy="871268"/>
          </a:xfrm>
        </p:spPr>
        <p:txBody>
          <a:bodyPr>
            <a:normAutofit fontScale="92500" lnSpcReduction="10000"/>
          </a:bodyPr>
          <a:lstStyle/>
          <a:p>
            <a:r>
              <a:rPr lang="de-CH" dirty="0"/>
              <a:t>Informationen zum Schweizer Kartoffelmarkt</a:t>
            </a:r>
          </a:p>
          <a:p>
            <a:r>
              <a:rPr lang="de-CH" b="1" dirty="0"/>
              <a:t>Speisekartoffeln</a:t>
            </a:r>
          </a:p>
        </p:txBody>
      </p:sp>
      <p:sp>
        <p:nvSpPr>
          <p:cNvPr id="5" name="Textplatzhalter 4">
            <a:extLst>
              <a:ext uri="{FF2B5EF4-FFF2-40B4-BE49-F238E27FC236}">
                <a16:creationId xmlns:a16="http://schemas.microsoft.com/office/drawing/2014/main" id="{E908763A-A3F5-4793-BDCE-DEC86E4EEE7F}"/>
              </a:ext>
            </a:extLst>
          </p:cNvPr>
          <p:cNvSpPr>
            <a:spLocks noGrp="1"/>
          </p:cNvSpPr>
          <p:nvPr>
            <p:ph type="body" sz="quarter" idx="11"/>
          </p:nvPr>
        </p:nvSpPr>
        <p:spPr>
          <a:xfrm>
            <a:off x="8237373" y="4402703"/>
            <a:ext cx="1601952" cy="361920"/>
          </a:xfrm>
        </p:spPr>
        <p:txBody>
          <a:bodyPr>
            <a:normAutofit lnSpcReduction="10000"/>
          </a:bodyPr>
          <a:lstStyle/>
          <a:p>
            <a:r>
              <a:rPr lang="de-CH" dirty="0"/>
              <a:t>Roger Mäder</a:t>
            </a:r>
          </a:p>
        </p:txBody>
      </p:sp>
      <p:sp>
        <p:nvSpPr>
          <p:cNvPr id="6" name="Textplatzhalter 5">
            <a:extLst>
              <a:ext uri="{FF2B5EF4-FFF2-40B4-BE49-F238E27FC236}">
                <a16:creationId xmlns:a16="http://schemas.microsoft.com/office/drawing/2014/main" id="{F1542C2E-03D6-47BF-B672-5694AC776980}"/>
              </a:ext>
            </a:extLst>
          </p:cNvPr>
          <p:cNvSpPr>
            <a:spLocks noGrp="1"/>
          </p:cNvSpPr>
          <p:nvPr>
            <p:ph type="body" sz="quarter" idx="12"/>
          </p:nvPr>
        </p:nvSpPr>
        <p:spPr>
          <a:xfrm>
            <a:off x="8237373" y="4787752"/>
            <a:ext cx="2525877" cy="1252773"/>
          </a:xfrm>
        </p:spPr>
        <p:txBody>
          <a:bodyPr>
            <a:noAutofit/>
          </a:bodyPr>
          <a:lstStyle/>
          <a:p>
            <a:pPr>
              <a:lnSpc>
                <a:spcPct val="80000"/>
              </a:lnSpc>
            </a:pPr>
            <a:r>
              <a:rPr lang="de-CH" sz="1500" dirty="0"/>
              <a:t>Bereichsleiter Produkte/ Projekte SWISSCOFEL</a:t>
            </a:r>
          </a:p>
          <a:p>
            <a:pPr>
              <a:lnSpc>
                <a:spcPct val="80000"/>
              </a:lnSpc>
            </a:pPr>
            <a:r>
              <a:rPr lang="de-CH" sz="1500" dirty="0"/>
              <a:t>Tel. +41 31 380 75 74</a:t>
            </a:r>
          </a:p>
          <a:p>
            <a:pPr>
              <a:lnSpc>
                <a:spcPct val="80000"/>
              </a:lnSpc>
            </a:pPr>
            <a:r>
              <a:rPr lang="de-CH" sz="1500" dirty="0"/>
              <a:t>roger.maeder@swisscofel.ch</a:t>
            </a:r>
          </a:p>
        </p:txBody>
      </p:sp>
      <p:sp>
        <p:nvSpPr>
          <p:cNvPr id="10" name="Textplatzhalter 4">
            <a:extLst>
              <a:ext uri="{FF2B5EF4-FFF2-40B4-BE49-F238E27FC236}">
                <a16:creationId xmlns:a16="http://schemas.microsoft.com/office/drawing/2014/main" id="{86820B60-9472-30C1-4208-5B4C63A77037}"/>
              </a:ext>
            </a:extLst>
          </p:cNvPr>
          <p:cNvSpPr txBox="1">
            <a:spLocks/>
          </p:cNvSpPr>
          <p:nvPr/>
        </p:nvSpPr>
        <p:spPr>
          <a:xfrm>
            <a:off x="4979908" y="4425833"/>
            <a:ext cx="2802017" cy="36192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Raphael Müller</a:t>
            </a:r>
          </a:p>
        </p:txBody>
      </p:sp>
      <p:sp>
        <p:nvSpPr>
          <p:cNvPr id="12" name="Textplatzhalter 5">
            <a:extLst>
              <a:ext uri="{FF2B5EF4-FFF2-40B4-BE49-F238E27FC236}">
                <a16:creationId xmlns:a16="http://schemas.microsoft.com/office/drawing/2014/main" id="{17F4BF12-F477-D078-5A67-B9C9F1F147E8}"/>
              </a:ext>
            </a:extLst>
          </p:cNvPr>
          <p:cNvSpPr txBox="1">
            <a:spLocks/>
          </p:cNvSpPr>
          <p:nvPr/>
        </p:nvSpPr>
        <p:spPr>
          <a:xfrm>
            <a:off x="4979908" y="4764623"/>
            <a:ext cx="2735342" cy="127590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600" dirty="0"/>
              <a:t>Inoverde fenaco Genossenschaft PGK SWISSCOFEL</a:t>
            </a:r>
          </a:p>
          <a:p>
            <a:r>
              <a:rPr lang="de-CH" sz="1600" dirty="0"/>
              <a:t>Tel. +41 58 434 17 24</a:t>
            </a:r>
          </a:p>
          <a:p>
            <a:r>
              <a:rPr lang="de-CH" sz="1600" dirty="0"/>
              <a:t>raphael.mueller@inoverde.ch</a:t>
            </a:r>
          </a:p>
          <a:p>
            <a:endParaRPr lang="de-CH" dirty="0"/>
          </a:p>
        </p:txBody>
      </p:sp>
    </p:spTree>
    <p:extLst>
      <p:ext uri="{BB962C8B-B14F-4D97-AF65-F5344CB8AC3E}">
        <p14:creationId xmlns:p14="http://schemas.microsoft.com/office/powerpoint/2010/main" val="132948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3376B-5EA8-EE0B-CF46-B8E281BFE4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8432F2-29B5-1739-3CA0-401A9C51868A}"/>
              </a:ext>
            </a:extLst>
          </p:cNvPr>
          <p:cNvSpPr>
            <a:spLocks noGrp="1"/>
          </p:cNvSpPr>
          <p:nvPr>
            <p:ph type="title"/>
          </p:nvPr>
        </p:nvSpPr>
        <p:spPr/>
        <p:txBody>
          <a:bodyPr/>
          <a:lstStyle/>
          <a:p>
            <a:r>
              <a:rPr lang="de-CH" dirty="0"/>
              <a:t>Agenda</a:t>
            </a:r>
          </a:p>
        </p:txBody>
      </p:sp>
      <p:sp>
        <p:nvSpPr>
          <p:cNvPr id="3" name="Inhaltsplatzhalter 2">
            <a:extLst>
              <a:ext uri="{FF2B5EF4-FFF2-40B4-BE49-F238E27FC236}">
                <a16:creationId xmlns:a16="http://schemas.microsoft.com/office/drawing/2014/main" id="{7BB1725F-9A46-2D7C-BC31-9FD4CE512356}"/>
              </a:ext>
            </a:extLst>
          </p:cNvPr>
          <p:cNvSpPr>
            <a:spLocks noGrp="1"/>
          </p:cNvSpPr>
          <p:nvPr>
            <p:ph idx="1"/>
          </p:nvPr>
        </p:nvSpPr>
        <p:spPr>
          <a:xfrm>
            <a:off x="838200" y="1825625"/>
            <a:ext cx="6353175" cy="4342262"/>
          </a:xfrm>
        </p:spPr>
        <p:txBody>
          <a:bodyPr>
            <a:normAutofit/>
          </a:bodyPr>
          <a:lstStyle/>
          <a:p>
            <a:pPr marL="457200" indent="-457200">
              <a:buClr>
                <a:schemeClr val="accent1"/>
              </a:buClr>
              <a:buFont typeface="Calibri" panose="020F0502020204030204" pitchFamily="34" charset="0"/>
              <a:buChar char="…"/>
            </a:pPr>
            <a:r>
              <a:rPr lang="de-CH" sz="2400" dirty="0"/>
              <a:t>Marktsituation nach der Grossernte 2025</a:t>
            </a:r>
          </a:p>
          <a:p>
            <a:pPr marL="457200" indent="-457200">
              <a:buClr>
                <a:schemeClr val="accent1"/>
              </a:buClr>
              <a:buFont typeface="Calibri" panose="020F0502020204030204" pitchFamily="34" charset="0"/>
              <a:buChar char="…"/>
            </a:pPr>
            <a:r>
              <a:rPr lang="de-CH" sz="2400" dirty="0"/>
              <a:t>Konsequenzen aufs Importregime</a:t>
            </a:r>
          </a:p>
          <a:p>
            <a:pPr marL="457200" indent="-457200">
              <a:buClr>
                <a:schemeClr val="accent1"/>
              </a:buClr>
              <a:buFont typeface="Calibri" panose="020F0502020204030204" pitchFamily="34" charset="0"/>
              <a:buChar char="…"/>
            </a:pPr>
            <a:r>
              <a:rPr lang="de-CH" sz="2400" dirty="0"/>
              <a:t>Betriebliche Herausforderungen </a:t>
            </a:r>
          </a:p>
          <a:p>
            <a:pPr marL="457200" indent="-457200">
              <a:buClr>
                <a:schemeClr val="accent1"/>
              </a:buClr>
              <a:buFont typeface="Calibri" panose="020F0502020204030204" pitchFamily="34" charset="0"/>
              <a:buChar char="…"/>
            </a:pPr>
            <a:r>
              <a:rPr lang="de-CH" sz="2400" dirty="0"/>
              <a:t>Unser Engagement gegen Foodwaste</a:t>
            </a:r>
          </a:p>
          <a:p>
            <a:pPr marL="457200" indent="-457200">
              <a:buClr>
                <a:schemeClr val="accent1"/>
              </a:buClr>
              <a:buFont typeface="Calibri" panose="020F0502020204030204" pitchFamily="34" charset="0"/>
              <a:buChar char="…"/>
            </a:pPr>
            <a:r>
              <a:rPr lang="de-CH" sz="2400" dirty="0"/>
              <a:t>Strategie &amp; Ausblick</a:t>
            </a:r>
          </a:p>
          <a:p>
            <a:pPr>
              <a:buClr>
                <a:schemeClr val="accent1"/>
              </a:buClr>
            </a:pPr>
            <a:endParaRPr lang="de-CH" sz="1800" dirty="0"/>
          </a:p>
        </p:txBody>
      </p:sp>
      <p:pic>
        <p:nvPicPr>
          <p:cNvPr id="4" name="Grafik 3" descr="Ein Bild, das Grün, Gras, Brokkoli, draußen enthält.&#10;&#10;KI-generierte Inhalte können fehlerhaft sein.">
            <a:extLst>
              <a:ext uri="{FF2B5EF4-FFF2-40B4-BE49-F238E27FC236}">
                <a16:creationId xmlns:a16="http://schemas.microsoft.com/office/drawing/2014/main" id="{73F8F210-3BA3-2585-2CA4-9191986A7BCB}"/>
              </a:ext>
            </a:extLst>
          </p:cNvPr>
          <p:cNvPicPr>
            <a:picLocks/>
          </p:cNvPicPr>
          <p:nvPr/>
        </p:nvPicPr>
        <p:blipFill>
          <a:blip r:embed="rId3" cstate="hqprint">
            <a:extLst>
              <a:ext uri="{28A0092B-C50C-407E-A947-70E740481C1C}">
                <a14:useLocalDpi xmlns:a14="http://schemas.microsoft.com/office/drawing/2010/main"/>
              </a:ext>
            </a:extLst>
          </a:blip>
          <a:srcRect/>
          <a:stretch>
            <a:fillRect/>
          </a:stretch>
        </p:blipFill>
        <p:spPr>
          <a:xfrm>
            <a:off x="7496174" y="2499900"/>
            <a:ext cx="4104000" cy="4104000"/>
          </a:xfrm>
          <a:prstGeom prst="rect">
            <a:avLst/>
          </a:prstGeom>
        </p:spPr>
      </p:pic>
    </p:spTree>
    <p:extLst>
      <p:ext uri="{BB962C8B-B14F-4D97-AF65-F5344CB8AC3E}">
        <p14:creationId xmlns:p14="http://schemas.microsoft.com/office/powerpoint/2010/main" val="28941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A38C-467B-1F39-52A3-CB077526A3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485E9-8547-9BB6-6956-B171C00D1AC1}"/>
              </a:ext>
            </a:extLst>
          </p:cNvPr>
          <p:cNvSpPr>
            <a:spLocks noGrp="1"/>
          </p:cNvSpPr>
          <p:nvPr>
            <p:ph type="title"/>
          </p:nvPr>
        </p:nvSpPr>
        <p:spPr/>
        <p:txBody>
          <a:bodyPr>
            <a:normAutofit/>
          </a:bodyPr>
          <a:lstStyle/>
          <a:p>
            <a:r>
              <a:rPr lang="de-CH" dirty="0"/>
              <a:t>Swisscofel</a:t>
            </a:r>
          </a:p>
        </p:txBody>
      </p:sp>
      <p:sp>
        <p:nvSpPr>
          <p:cNvPr id="3" name="Inhaltsplatzhalter 2">
            <a:extLst>
              <a:ext uri="{FF2B5EF4-FFF2-40B4-BE49-F238E27FC236}">
                <a16:creationId xmlns:a16="http://schemas.microsoft.com/office/drawing/2014/main" id="{B78EE8CE-92BC-5C34-D863-150F1BF4DC14}"/>
              </a:ext>
            </a:extLst>
          </p:cNvPr>
          <p:cNvSpPr>
            <a:spLocks noGrp="1"/>
          </p:cNvSpPr>
          <p:nvPr>
            <p:ph idx="1"/>
          </p:nvPr>
        </p:nvSpPr>
        <p:spPr>
          <a:xfrm>
            <a:off x="838200" y="1825625"/>
            <a:ext cx="6315075" cy="4342262"/>
          </a:xfrm>
        </p:spPr>
        <p:txBody>
          <a:bodyPr>
            <a:normAutofit/>
          </a:bodyPr>
          <a:lstStyle/>
          <a:p>
            <a:pPr>
              <a:buClr>
                <a:schemeClr val="accent1"/>
              </a:buClr>
            </a:pPr>
            <a:r>
              <a:rPr lang="de-CH" sz="2400" b="1" dirty="0"/>
              <a:t>Wer sind wir? </a:t>
            </a:r>
          </a:p>
          <a:p>
            <a:pPr marL="457200" indent="-457200">
              <a:buClr>
                <a:schemeClr val="accent1"/>
              </a:buClr>
              <a:buFont typeface="Calibri" panose="020F0502020204030204" pitchFamily="34" charset="0"/>
              <a:buChar char="…"/>
            </a:pPr>
            <a:endParaRPr lang="de-CH" sz="500" dirty="0"/>
          </a:p>
          <a:p>
            <a:pPr marL="457200" indent="-457200">
              <a:buClr>
                <a:schemeClr val="accent1"/>
              </a:buClr>
              <a:buFont typeface="Calibri" panose="020F0502020204030204" pitchFamily="34" charset="0"/>
              <a:buChar char="…"/>
            </a:pPr>
            <a:r>
              <a:rPr lang="de-CH" sz="2400" dirty="0"/>
              <a:t>157 Mitglieder aus Gross- &amp; Detailhandel, Import und verwandten Branchen</a:t>
            </a:r>
          </a:p>
          <a:p>
            <a:pPr marL="457200" indent="-457200">
              <a:buClr>
                <a:schemeClr val="accent1"/>
              </a:buClr>
              <a:buFont typeface="Calibri" panose="020F0502020204030204" pitchFamily="34" charset="0"/>
              <a:buChar char="…"/>
            </a:pPr>
            <a:r>
              <a:rPr lang="de-CH" sz="2400" dirty="0"/>
              <a:t>CHF 4 Mrd. Jahresumsatz mit Früchten, Gemüse &amp; Kartoffeln</a:t>
            </a:r>
          </a:p>
          <a:p>
            <a:pPr marL="457200" indent="-457200">
              <a:buClr>
                <a:schemeClr val="accent1"/>
              </a:buClr>
              <a:buFont typeface="Calibri" panose="020F0502020204030204" pitchFamily="34" charset="0"/>
              <a:buChar char="…"/>
            </a:pPr>
            <a:r>
              <a:rPr lang="de-CH" sz="2400" dirty="0"/>
              <a:t>86 % des Handelsvolumens dieser Produkte in der Schweiz</a:t>
            </a:r>
          </a:p>
          <a:p>
            <a:pPr marL="457200" indent="-457200">
              <a:buClr>
                <a:schemeClr val="accent1"/>
              </a:buClr>
              <a:buFont typeface="Calibri" panose="020F0502020204030204" pitchFamily="34" charset="0"/>
              <a:buChar char="…"/>
            </a:pPr>
            <a:r>
              <a:rPr lang="de-CH" sz="2400" dirty="0"/>
              <a:t>Früchte, Gemüse, </a:t>
            </a:r>
            <a:r>
              <a:rPr lang="de-CH" sz="2400" u="sng" dirty="0"/>
              <a:t>Kartoffeln (PGK)</a:t>
            </a:r>
            <a:r>
              <a:rPr lang="de-CH" sz="2400" dirty="0"/>
              <a:t>, Convenience, Ressorts</a:t>
            </a:r>
          </a:p>
          <a:p>
            <a:pPr marL="457200" indent="-457200">
              <a:buClr>
                <a:schemeClr val="accent1"/>
              </a:buClr>
              <a:buFont typeface="Calibri" panose="020F0502020204030204" pitchFamily="34" charset="0"/>
              <a:buChar char="…"/>
            </a:pPr>
            <a:endParaRPr lang="de-CH" sz="2400" dirty="0"/>
          </a:p>
          <a:p>
            <a:pPr>
              <a:buClr>
                <a:schemeClr val="accent1"/>
              </a:buClr>
            </a:pPr>
            <a:endParaRPr lang="de-CH" sz="1800" dirty="0"/>
          </a:p>
        </p:txBody>
      </p:sp>
      <p:pic>
        <p:nvPicPr>
          <p:cNvPr id="6" name="Grafik 5" descr="Ein Bild, das Banane, Markt, Essen, Lokale Speisen enthält.&#10;&#10;KI-generierte Inhalte können fehlerhaft sein.">
            <a:extLst>
              <a:ext uri="{FF2B5EF4-FFF2-40B4-BE49-F238E27FC236}">
                <a16:creationId xmlns:a16="http://schemas.microsoft.com/office/drawing/2014/main" id="{7AA5833E-E88C-1A34-9FB0-A03ACD9832B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7496174" y="2499900"/>
            <a:ext cx="4104000" cy="4104000"/>
          </a:xfrm>
          <a:prstGeom prst="rect">
            <a:avLst/>
          </a:prstGeom>
        </p:spPr>
      </p:pic>
    </p:spTree>
    <p:extLst>
      <p:ext uri="{BB962C8B-B14F-4D97-AF65-F5344CB8AC3E}">
        <p14:creationId xmlns:p14="http://schemas.microsoft.com/office/powerpoint/2010/main" val="278275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9069C-E969-F2DE-0835-82C688BA23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560D9E-13AF-D97A-84E5-998F53321218}"/>
              </a:ext>
            </a:extLst>
          </p:cNvPr>
          <p:cNvSpPr>
            <a:spLocks noGrp="1"/>
          </p:cNvSpPr>
          <p:nvPr>
            <p:ph type="title"/>
          </p:nvPr>
        </p:nvSpPr>
        <p:spPr/>
        <p:txBody>
          <a:bodyPr/>
          <a:lstStyle/>
          <a:p>
            <a:r>
              <a:rPr lang="de-CH" dirty="0"/>
              <a:t>MARKTSITUATION NACH GROSSERNTE 2025</a:t>
            </a:r>
          </a:p>
        </p:txBody>
      </p:sp>
      <p:sp>
        <p:nvSpPr>
          <p:cNvPr id="3" name="Inhaltsplatzhalter 2">
            <a:extLst>
              <a:ext uri="{FF2B5EF4-FFF2-40B4-BE49-F238E27FC236}">
                <a16:creationId xmlns:a16="http://schemas.microsoft.com/office/drawing/2014/main" id="{6B4A9D8B-A6DA-BA25-8FCB-01305B389170}"/>
              </a:ext>
            </a:extLst>
          </p:cNvPr>
          <p:cNvSpPr>
            <a:spLocks noGrp="1"/>
          </p:cNvSpPr>
          <p:nvPr>
            <p:ph idx="1"/>
          </p:nvPr>
        </p:nvSpPr>
        <p:spPr>
          <a:xfrm>
            <a:off x="838200" y="1825625"/>
            <a:ext cx="6315075" cy="4342262"/>
          </a:xfrm>
        </p:spPr>
        <p:txBody>
          <a:bodyPr>
            <a:normAutofit/>
          </a:bodyPr>
          <a:lstStyle/>
          <a:p>
            <a:pPr>
              <a:buClr>
                <a:schemeClr val="accent1"/>
              </a:buClr>
            </a:pPr>
            <a:r>
              <a:rPr lang="de-CH" sz="2400" b="1" dirty="0"/>
              <a:t>Was ist passiert am Speisekartoffelmarkt?</a:t>
            </a:r>
            <a:endParaRPr lang="de-CH" sz="2400" dirty="0"/>
          </a:p>
          <a:p>
            <a:pPr marL="457200" indent="-457200">
              <a:buClr>
                <a:schemeClr val="accent1"/>
              </a:buClr>
              <a:buFont typeface="Calibri" panose="020F0502020204030204" pitchFamily="34" charset="0"/>
              <a:buChar char="…"/>
            </a:pPr>
            <a:r>
              <a:rPr lang="de-CH" sz="2400" dirty="0"/>
              <a:t>Einflussfaktoren </a:t>
            </a:r>
          </a:p>
          <a:p>
            <a:pPr marL="457200" indent="-457200">
              <a:buClr>
                <a:schemeClr val="accent1"/>
              </a:buClr>
              <a:buFont typeface="Calibri" panose="020F0502020204030204" pitchFamily="34" charset="0"/>
              <a:buChar char="…"/>
            </a:pPr>
            <a:r>
              <a:rPr lang="de-CH" sz="2400" dirty="0"/>
              <a:t>Ausgangslage &amp; Rückblick Ernte 2025</a:t>
            </a:r>
          </a:p>
          <a:p>
            <a:pPr marL="457200" indent="-457200">
              <a:buClr>
                <a:schemeClr val="accent1"/>
              </a:buClr>
              <a:buFont typeface="Calibri" panose="020F0502020204030204" pitchFamily="34" charset="0"/>
              <a:buChar char="…"/>
            </a:pPr>
            <a:r>
              <a:rPr lang="de-CH" sz="2400" dirty="0"/>
              <a:t>Konsequenzen auf den Markt</a:t>
            </a:r>
          </a:p>
          <a:p>
            <a:pPr marL="457200" indent="-457200">
              <a:buClr>
                <a:schemeClr val="accent1"/>
              </a:buClr>
              <a:buFont typeface="Calibri" panose="020F0502020204030204" pitchFamily="34" charset="0"/>
              <a:buChar char="…"/>
            </a:pPr>
            <a:r>
              <a:rPr lang="de-CH" sz="2400" dirty="0"/>
              <a:t>Nachfrage, Konsum &amp; Segmenttrends</a:t>
            </a:r>
          </a:p>
          <a:p>
            <a:pPr marL="457200" indent="-457200">
              <a:buClr>
                <a:schemeClr val="accent1"/>
              </a:buClr>
              <a:buFont typeface="Calibri" panose="020F0502020204030204" pitchFamily="34" charset="0"/>
              <a:buChar char="…"/>
            </a:pPr>
            <a:r>
              <a:rPr lang="de-CH" sz="2400" dirty="0"/>
              <a:t>Preissensibilität und Konkurrenzsituation</a:t>
            </a:r>
          </a:p>
          <a:p>
            <a:pPr marL="457200" indent="-457200">
              <a:buClr>
                <a:schemeClr val="accent1"/>
              </a:buClr>
              <a:buFont typeface="Calibri" panose="020F0502020204030204" pitchFamily="34" charset="0"/>
              <a:buChar char="…"/>
            </a:pPr>
            <a:endParaRPr lang="de-CH" sz="2400" dirty="0"/>
          </a:p>
          <a:p>
            <a:pPr marL="457200" indent="-457200">
              <a:buClr>
                <a:schemeClr val="accent1"/>
              </a:buClr>
              <a:buFont typeface="Calibri" panose="020F0502020204030204" pitchFamily="34" charset="0"/>
              <a:buChar char="…"/>
            </a:pPr>
            <a:endParaRPr lang="de-CH" sz="2400" dirty="0"/>
          </a:p>
          <a:p>
            <a:pPr marL="457200" indent="-457200">
              <a:buClr>
                <a:schemeClr val="accent1"/>
              </a:buClr>
              <a:buFont typeface="Calibri" panose="020F0502020204030204" pitchFamily="34" charset="0"/>
              <a:buChar char="…"/>
            </a:pPr>
            <a:endParaRPr lang="de-CH" sz="2400" dirty="0"/>
          </a:p>
          <a:p>
            <a:pPr>
              <a:buClr>
                <a:schemeClr val="accent1"/>
              </a:buClr>
            </a:pPr>
            <a:endParaRPr lang="de-CH" sz="1800" dirty="0"/>
          </a:p>
        </p:txBody>
      </p:sp>
      <p:pic>
        <p:nvPicPr>
          <p:cNvPr id="6" name="Grafik 5" descr="Ein Bild, das Kartoffel, Wurzelgemüse, Yukon Gold, Russet Burbank-Kartoffel enthält.&#10;&#10;KI-generierte Inhalte können fehlerhaft sein.">
            <a:extLst>
              <a:ext uri="{FF2B5EF4-FFF2-40B4-BE49-F238E27FC236}">
                <a16:creationId xmlns:a16="http://schemas.microsoft.com/office/drawing/2014/main" id="{959BB9CE-1BC9-3406-1DDA-4BB2F03E13E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7496174" y="2499900"/>
            <a:ext cx="4104000" cy="4104000"/>
          </a:xfrm>
          <a:prstGeom prst="rect">
            <a:avLst/>
          </a:prstGeom>
        </p:spPr>
      </p:pic>
      <p:pic>
        <p:nvPicPr>
          <p:cNvPr id="4" name="Grafik 3">
            <a:extLst>
              <a:ext uri="{FF2B5EF4-FFF2-40B4-BE49-F238E27FC236}">
                <a16:creationId xmlns:a16="http://schemas.microsoft.com/office/drawing/2014/main" id="{65979E7F-7261-9DA3-61A1-FC474DA55DD4}"/>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1466849" y="4651646"/>
            <a:ext cx="3048003" cy="1347620"/>
          </a:xfrm>
          <a:prstGeom prst="rect">
            <a:avLst/>
          </a:prstGeom>
        </p:spPr>
      </p:pic>
      <p:pic>
        <p:nvPicPr>
          <p:cNvPr id="7" name="Grafik 6"/>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4695825" y="5176780"/>
            <a:ext cx="1752600" cy="1126044"/>
          </a:xfrm>
          <a:prstGeom prst="rect">
            <a:avLst/>
          </a:prstGeom>
        </p:spPr>
      </p:pic>
    </p:spTree>
    <p:extLst>
      <p:ext uri="{BB962C8B-B14F-4D97-AF65-F5344CB8AC3E}">
        <p14:creationId xmlns:p14="http://schemas.microsoft.com/office/powerpoint/2010/main" val="27908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8CEA4-98AF-513E-9A53-20276E6790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2B100C-48D7-12A3-DED4-8BE502A74106}"/>
              </a:ext>
            </a:extLst>
          </p:cNvPr>
          <p:cNvSpPr>
            <a:spLocks noGrp="1"/>
          </p:cNvSpPr>
          <p:nvPr>
            <p:ph type="title"/>
          </p:nvPr>
        </p:nvSpPr>
        <p:spPr/>
        <p:txBody>
          <a:bodyPr/>
          <a:lstStyle/>
          <a:p>
            <a:r>
              <a:rPr lang="de-CH" dirty="0"/>
              <a:t>Konsequenzen auf </a:t>
            </a:r>
            <a:r>
              <a:rPr lang="de-CH" dirty="0" err="1"/>
              <a:t>importregime</a:t>
            </a:r>
            <a:endParaRPr lang="de-CH" dirty="0"/>
          </a:p>
        </p:txBody>
      </p:sp>
      <p:sp>
        <p:nvSpPr>
          <p:cNvPr id="3" name="Inhaltsplatzhalter 2">
            <a:extLst>
              <a:ext uri="{FF2B5EF4-FFF2-40B4-BE49-F238E27FC236}">
                <a16:creationId xmlns:a16="http://schemas.microsoft.com/office/drawing/2014/main" id="{B88FEC2B-CEF3-883B-A9D4-0DF42579371A}"/>
              </a:ext>
            </a:extLst>
          </p:cNvPr>
          <p:cNvSpPr>
            <a:spLocks noGrp="1"/>
          </p:cNvSpPr>
          <p:nvPr>
            <p:ph idx="1"/>
          </p:nvPr>
        </p:nvSpPr>
        <p:spPr>
          <a:xfrm>
            <a:off x="838200" y="1825625"/>
            <a:ext cx="6315075" cy="4342262"/>
          </a:xfrm>
        </p:spPr>
        <p:txBody>
          <a:bodyPr>
            <a:normAutofit/>
          </a:bodyPr>
          <a:lstStyle/>
          <a:p>
            <a:pPr>
              <a:buClr>
                <a:schemeClr val="accent1"/>
              </a:buClr>
            </a:pPr>
            <a:r>
              <a:rPr lang="de-CH" sz="2400" b="1" dirty="0"/>
              <a:t>Warum Grenzschutz und Kontingente für den Schweizer Kartoffelmarkt zentral sind?</a:t>
            </a:r>
          </a:p>
          <a:p>
            <a:pPr marL="457200" indent="-457200">
              <a:buClr>
                <a:schemeClr val="accent1"/>
              </a:buClr>
              <a:buFont typeface="Calibri" panose="020F0502020204030204" pitchFamily="34" charset="0"/>
              <a:buChar char="…"/>
            </a:pPr>
            <a:endParaRPr lang="de-CH" sz="500" dirty="0"/>
          </a:p>
          <a:p>
            <a:pPr marL="457200" indent="-457200">
              <a:buClr>
                <a:schemeClr val="accent1"/>
              </a:buClr>
              <a:buFont typeface="Calibri" panose="020F0502020204030204" pitchFamily="34" charset="0"/>
              <a:buChar char="…"/>
            </a:pPr>
            <a:r>
              <a:rPr lang="de-CH" sz="2400" dirty="0"/>
              <a:t>Allgemeines zur Importregelung</a:t>
            </a:r>
          </a:p>
          <a:p>
            <a:pPr marL="457200" indent="-457200">
              <a:buClr>
                <a:schemeClr val="accent1"/>
              </a:buClr>
              <a:buFont typeface="Calibri" panose="020F0502020204030204" pitchFamily="34" charset="0"/>
              <a:buChar char="…"/>
            </a:pPr>
            <a:r>
              <a:rPr lang="de-CH" sz="2400" dirty="0"/>
              <a:t>Angebotsfülle &amp; Preiszerfall in der EU</a:t>
            </a:r>
          </a:p>
          <a:p>
            <a:pPr marL="457200" indent="-457200">
              <a:buClr>
                <a:schemeClr val="accent1"/>
              </a:buClr>
              <a:buFont typeface="Calibri" panose="020F0502020204030204" pitchFamily="34" charset="0"/>
              <a:buChar char="…"/>
            </a:pPr>
            <a:r>
              <a:rPr lang="de-CH" sz="2400" dirty="0"/>
              <a:t>Konsequenzen für den Schweizer Markt</a:t>
            </a:r>
          </a:p>
          <a:p>
            <a:pPr>
              <a:buClr>
                <a:schemeClr val="accent1"/>
              </a:buClr>
            </a:pPr>
            <a:endParaRPr lang="de-CH" sz="2400" dirty="0"/>
          </a:p>
          <a:p>
            <a:pPr marL="457200" indent="-457200">
              <a:buClr>
                <a:schemeClr val="accent1"/>
              </a:buClr>
              <a:buFont typeface="Calibri" panose="020F0502020204030204" pitchFamily="34" charset="0"/>
              <a:buChar char="…"/>
            </a:pPr>
            <a:endParaRPr lang="de-CH" sz="2400" dirty="0"/>
          </a:p>
          <a:p>
            <a:pPr marL="457200" indent="-457200">
              <a:buClr>
                <a:schemeClr val="accent1"/>
              </a:buClr>
              <a:buFont typeface="Calibri" panose="020F0502020204030204" pitchFamily="34" charset="0"/>
              <a:buChar char="…"/>
            </a:pPr>
            <a:endParaRPr lang="de-CH" sz="2400" dirty="0"/>
          </a:p>
          <a:p>
            <a:pPr>
              <a:buClr>
                <a:schemeClr val="accent1"/>
              </a:buClr>
            </a:pPr>
            <a:endParaRPr lang="de-CH" sz="1800" dirty="0"/>
          </a:p>
        </p:txBody>
      </p:sp>
      <p:pic>
        <p:nvPicPr>
          <p:cNvPr id="13" name="Grafik 12" descr="Ein Bild, das Wurzelgemüse, Produkt, Lokale Speisen, Knolle enthält.&#10;&#10;KI-generierte Inhalte können fehlerhaft sein.">
            <a:extLst>
              <a:ext uri="{FF2B5EF4-FFF2-40B4-BE49-F238E27FC236}">
                <a16:creationId xmlns:a16="http://schemas.microsoft.com/office/drawing/2014/main" id="{6A5269D2-A0E8-6E54-8FCE-F9D04F81D8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7496174" y="2499900"/>
            <a:ext cx="4104000" cy="4104000"/>
          </a:xfrm>
          <a:prstGeom prst="rect">
            <a:avLst/>
          </a:prstGeom>
        </p:spPr>
      </p:pic>
      <p:pic>
        <p:nvPicPr>
          <p:cNvPr id="6" name="Grafik 5">
            <a:extLst>
              <a:ext uri="{FF2B5EF4-FFF2-40B4-BE49-F238E27FC236}">
                <a16:creationId xmlns:a16="http://schemas.microsoft.com/office/drawing/2014/main" id="{1D4BEBC1-DBB5-3040-B9FF-ABA2E8FE5C53}"/>
              </a:ext>
            </a:extLst>
          </p:cNvPr>
          <p:cNvPicPr>
            <a:picLocks noChangeAspect="1"/>
          </p:cNvPicPr>
          <p:nvPr/>
        </p:nvPicPr>
        <p:blipFill>
          <a:blip r:embed="rId4"/>
          <a:stretch>
            <a:fillRect/>
          </a:stretch>
        </p:blipFill>
        <p:spPr>
          <a:xfrm>
            <a:off x="1352551" y="4439317"/>
            <a:ext cx="4895850" cy="1493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30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0FE0-8FA5-594C-2896-A61BC766F4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3AF444-35A5-0C30-50C3-678B9A36B274}"/>
              </a:ext>
            </a:extLst>
          </p:cNvPr>
          <p:cNvSpPr>
            <a:spLocks noGrp="1"/>
          </p:cNvSpPr>
          <p:nvPr>
            <p:ph type="title"/>
          </p:nvPr>
        </p:nvSpPr>
        <p:spPr/>
        <p:txBody>
          <a:bodyPr/>
          <a:lstStyle/>
          <a:p>
            <a:r>
              <a:rPr lang="de-CH" dirty="0"/>
              <a:t>Betriebliche </a:t>
            </a:r>
            <a:r>
              <a:rPr lang="de-CH" dirty="0" err="1"/>
              <a:t>herausforderungen</a:t>
            </a:r>
            <a:endParaRPr lang="de-CH" dirty="0"/>
          </a:p>
        </p:txBody>
      </p:sp>
      <p:sp>
        <p:nvSpPr>
          <p:cNvPr id="3" name="Inhaltsplatzhalter 2">
            <a:extLst>
              <a:ext uri="{FF2B5EF4-FFF2-40B4-BE49-F238E27FC236}">
                <a16:creationId xmlns:a16="http://schemas.microsoft.com/office/drawing/2014/main" id="{6B5273B0-3142-A939-3C4F-F466A82C0EAD}"/>
              </a:ext>
            </a:extLst>
          </p:cNvPr>
          <p:cNvSpPr>
            <a:spLocks noGrp="1"/>
          </p:cNvSpPr>
          <p:nvPr>
            <p:ph idx="1"/>
          </p:nvPr>
        </p:nvSpPr>
        <p:spPr>
          <a:xfrm>
            <a:off x="838200" y="1825625"/>
            <a:ext cx="6315075" cy="4342262"/>
          </a:xfrm>
        </p:spPr>
        <p:txBody>
          <a:bodyPr>
            <a:normAutofit/>
          </a:bodyPr>
          <a:lstStyle/>
          <a:p>
            <a:pPr>
              <a:buClr>
                <a:schemeClr val="accent1"/>
              </a:buClr>
            </a:pPr>
            <a:r>
              <a:rPr lang="de-CH" sz="2400" b="1" dirty="0"/>
              <a:t>Was hat die Handelsstufe sonst noch bewegt?</a:t>
            </a:r>
          </a:p>
          <a:p>
            <a:pPr marL="457200" indent="-457200">
              <a:buClr>
                <a:schemeClr val="accent1"/>
              </a:buClr>
              <a:buFont typeface="Calibri" panose="020F0502020204030204" pitchFamily="34" charset="0"/>
              <a:buChar char="…"/>
            </a:pPr>
            <a:endParaRPr lang="de-CH" sz="500" dirty="0"/>
          </a:p>
          <a:p>
            <a:pPr marL="457200" indent="-457200">
              <a:buClr>
                <a:schemeClr val="accent1"/>
              </a:buClr>
              <a:buFont typeface="Calibri" panose="020F0502020204030204" pitchFamily="34" charset="0"/>
              <a:buChar char="…"/>
            </a:pPr>
            <a:r>
              <a:rPr lang="de-CH" sz="2400" dirty="0"/>
              <a:t>Überschussmanagement &amp; Logistik</a:t>
            </a:r>
          </a:p>
          <a:p>
            <a:pPr marL="457200" indent="-457200">
              <a:buClr>
                <a:schemeClr val="accent1"/>
              </a:buClr>
              <a:buFont typeface="Calibri" panose="020F0502020204030204" pitchFamily="34" charset="0"/>
              <a:buChar char="…"/>
            </a:pPr>
            <a:r>
              <a:rPr lang="de-CH" sz="2400" dirty="0"/>
              <a:t>Anbauplanung 2026</a:t>
            </a:r>
          </a:p>
          <a:p>
            <a:pPr marL="457200" indent="-457200">
              <a:buClr>
                <a:schemeClr val="accent1"/>
              </a:buClr>
              <a:buFont typeface="Calibri" panose="020F0502020204030204" pitchFamily="34" charset="0"/>
              <a:buChar char="…"/>
            </a:pPr>
            <a:r>
              <a:rPr lang="de-CH" sz="2400" dirty="0"/>
              <a:t>Investitionen &amp; Kostenumfeld</a:t>
            </a:r>
          </a:p>
          <a:p>
            <a:pPr marL="457200" indent="-457200">
              <a:buClr>
                <a:schemeClr val="accent1"/>
              </a:buClr>
              <a:buFont typeface="Calibri" panose="020F0502020204030204" pitchFamily="34" charset="0"/>
              <a:buChar char="…"/>
            </a:pPr>
            <a:r>
              <a:rPr lang="de-CH" sz="2400" dirty="0"/>
              <a:t>Nachhaltigkeitsbestrebungen vs. Preissensibilität</a:t>
            </a:r>
          </a:p>
          <a:p>
            <a:pPr>
              <a:buClr>
                <a:schemeClr val="accent1"/>
              </a:buClr>
            </a:pPr>
            <a:endParaRPr lang="de-CH" sz="2400" dirty="0"/>
          </a:p>
          <a:p>
            <a:pPr marL="457200" indent="-457200">
              <a:buClr>
                <a:schemeClr val="accent1"/>
              </a:buClr>
              <a:buFont typeface="Calibri" panose="020F0502020204030204" pitchFamily="34" charset="0"/>
              <a:buChar char="…"/>
            </a:pPr>
            <a:endParaRPr lang="de-CH" sz="2400" dirty="0"/>
          </a:p>
          <a:p>
            <a:pPr marL="457200" indent="-457200">
              <a:buClr>
                <a:schemeClr val="accent1"/>
              </a:buClr>
              <a:buFont typeface="Calibri" panose="020F0502020204030204" pitchFamily="34" charset="0"/>
              <a:buChar char="…"/>
            </a:pPr>
            <a:endParaRPr lang="de-CH" sz="2400" dirty="0"/>
          </a:p>
          <a:p>
            <a:pPr>
              <a:buClr>
                <a:schemeClr val="accent1"/>
              </a:buClr>
            </a:pPr>
            <a:endParaRPr lang="de-CH" sz="1800" dirty="0"/>
          </a:p>
        </p:txBody>
      </p:sp>
      <p:pic>
        <p:nvPicPr>
          <p:cNvPr id="7" name="Grafik 6" descr="Ein Bild, das Im Haus, Bäckerei, Display, Verkauf enthält.&#10;&#10;KI-generierte Inhalte können fehlerhaft sein.">
            <a:extLst>
              <a:ext uri="{FF2B5EF4-FFF2-40B4-BE49-F238E27FC236}">
                <a16:creationId xmlns:a16="http://schemas.microsoft.com/office/drawing/2014/main" id="{0290ECE7-E2FD-4777-974C-5EA72943A60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7496174" y="2499900"/>
            <a:ext cx="4104000" cy="4104000"/>
          </a:xfrm>
          <a:prstGeom prst="rect">
            <a:avLst/>
          </a:prstGeom>
        </p:spPr>
      </p:pic>
      <p:pic>
        <p:nvPicPr>
          <p:cNvPr id="8" name="Grafik 7">
            <a:extLst>
              <a:ext uri="{FF2B5EF4-FFF2-40B4-BE49-F238E27FC236}">
                <a16:creationId xmlns:a16="http://schemas.microsoft.com/office/drawing/2014/main" id="{A16BA730-FD12-8A5E-1031-71F3389B4F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47326" y="5350065"/>
            <a:ext cx="1555130" cy="623729"/>
          </a:xfrm>
          <a:prstGeom prst="rect">
            <a:avLst/>
          </a:prstGeom>
        </p:spPr>
      </p:pic>
      <p:pic>
        <p:nvPicPr>
          <p:cNvPr id="9" name="Grafik 8">
            <a:extLst>
              <a:ext uri="{FF2B5EF4-FFF2-40B4-BE49-F238E27FC236}">
                <a16:creationId xmlns:a16="http://schemas.microsoft.com/office/drawing/2014/main" id="{A6135783-A563-4FE1-5446-C2B14F46CB7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8742" y="5390283"/>
            <a:ext cx="1599968" cy="543295"/>
          </a:xfrm>
          <a:prstGeom prst="rect">
            <a:avLst/>
          </a:prstGeom>
        </p:spPr>
      </p:pic>
      <p:pic>
        <p:nvPicPr>
          <p:cNvPr id="10" name="Grafik 9">
            <a:extLst>
              <a:ext uri="{FF2B5EF4-FFF2-40B4-BE49-F238E27FC236}">
                <a16:creationId xmlns:a16="http://schemas.microsoft.com/office/drawing/2014/main" id="{7E75F6BC-CEF7-38DF-2D9C-5D1A6D6D272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48146" y="5261882"/>
            <a:ext cx="1154857" cy="671696"/>
          </a:xfrm>
          <a:prstGeom prst="rect">
            <a:avLst/>
          </a:prstGeom>
        </p:spPr>
      </p:pic>
      <p:pic>
        <p:nvPicPr>
          <p:cNvPr id="12" name="Grafik 11">
            <a:extLst>
              <a:ext uri="{FF2B5EF4-FFF2-40B4-BE49-F238E27FC236}">
                <a16:creationId xmlns:a16="http://schemas.microsoft.com/office/drawing/2014/main" id="{7653F700-901D-C1E7-9192-6A859F3478D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245902" y="5072221"/>
            <a:ext cx="1049362" cy="862595"/>
          </a:xfrm>
          <a:prstGeom prst="rect">
            <a:avLst/>
          </a:prstGeom>
        </p:spPr>
      </p:pic>
    </p:spTree>
    <p:extLst>
      <p:ext uri="{BB962C8B-B14F-4D97-AF65-F5344CB8AC3E}">
        <p14:creationId xmlns:p14="http://schemas.microsoft.com/office/powerpoint/2010/main" val="252291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44F9-ED0F-3A66-2330-81F038518E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22868E-5531-EFB5-8763-9491FC95F840}"/>
              </a:ext>
            </a:extLst>
          </p:cNvPr>
          <p:cNvSpPr>
            <a:spLocks noGrp="1"/>
          </p:cNvSpPr>
          <p:nvPr>
            <p:ph type="title"/>
          </p:nvPr>
        </p:nvSpPr>
        <p:spPr/>
        <p:txBody>
          <a:bodyPr/>
          <a:lstStyle/>
          <a:p>
            <a:r>
              <a:rPr lang="de-CH" dirty="0"/>
              <a:t>Unser Engagement gegen </a:t>
            </a:r>
            <a:r>
              <a:rPr lang="de-CH" dirty="0" err="1"/>
              <a:t>foodwaste</a:t>
            </a:r>
            <a:endParaRPr lang="de-CH" dirty="0"/>
          </a:p>
        </p:txBody>
      </p:sp>
      <p:sp>
        <p:nvSpPr>
          <p:cNvPr id="3" name="Inhaltsplatzhalter 2">
            <a:extLst>
              <a:ext uri="{FF2B5EF4-FFF2-40B4-BE49-F238E27FC236}">
                <a16:creationId xmlns:a16="http://schemas.microsoft.com/office/drawing/2014/main" id="{2139FF98-C7CE-6CD4-1586-E1E2E1C46ADD}"/>
              </a:ext>
            </a:extLst>
          </p:cNvPr>
          <p:cNvSpPr>
            <a:spLocks noGrp="1"/>
          </p:cNvSpPr>
          <p:nvPr>
            <p:ph idx="1"/>
          </p:nvPr>
        </p:nvSpPr>
        <p:spPr>
          <a:xfrm>
            <a:off x="838200" y="1825625"/>
            <a:ext cx="6315075" cy="4342262"/>
          </a:xfrm>
        </p:spPr>
        <p:txBody>
          <a:bodyPr>
            <a:normAutofit/>
          </a:bodyPr>
          <a:lstStyle/>
          <a:p>
            <a:pPr>
              <a:buClr>
                <a:schemeClr val="accent1"/>
              </a:buClr>
            </a:pPr>
            <a:r>
              <a:rPr lang="de-CH" sz="2400" b="1" dirty="0"/>
              <a:t>Was tun wir gegen Lebensmittelverschwendung?</a:t>
            </a:r>
          </a:p>
          <a:p>
            <a:pPr marL="457200" indent="-457200">
              <a:buClr>
                <a:schemeClr val="accent1"/>
              </a:buClr>
              <a:buFont typeface="Calibri" panose="020F0502020204030204" pitchFamily="34" charset="0"/>
              <a:buChar char="…"/>
            </a:pPr>
            <a:endParaRPr lang="de-CH" sz="500" dirty="0"/>
          </a:p>
          <a:p>
            <a:pPr marL="457200" indent="-457200">
              <a:buClr>
                <a:schemeClr val="accent1"/>
              </a:buClr>
              <a:buFont typeface="Calibri" panose="020F0502020204030204" pitchFamily="34" charset="0"/>
              <a:buChar char="…"/>
            </a:pPr>
            <a:r>
              <a:rPr lang="de-CH" sz="2400" dirty="0"/>
              <a:t>Aktionsplan Lebensmittelverluste</a:t>
            </a:r>
          </a:p>
          <a:p>
            <a:pPr marL="457200" indent="-457200">
              <a:buClr>
                <a:schemeClr val="accent1"/>
              </a:buClr>
              <a:buFont typeface="Calibri" panose="020F0502020204030204" pitchFamily="34" charset="0"/>
              <a:buChar char="…"/>
            </a:pPr>
            <a:r>
              <a:rPr lang="de-CH" sz="2400" dirty="0"/>
              <a:t>Arbeitsgruppe Sorten</a:t>
            </a:r>
          </a:p>
          <a:p>
            <a:pPr marL="457200" indent="-457200">
              <a:buClr>
                <a:schemeClr val="accent1"/>
              </a:buClr>
              <a:buFont typeface="Calibri" panose="020F0502020204030204" pitchFamily="34" charset="0"/>
              <a:buChar char="…"/>
            </a:pPr>
            <a:r>
              <a:rPr lang="de-CH" sz="2400" dirty="0"/>
              <a:t>Weitere Kooperationen</a:t>
            </a:r>
          </a:p>
          <a:p>
            <a:pPr marL="457200" indent="-457200">
              <a:buClr>
                <a:schemeClr val="accent1"/>
              </a:buClr>
              <a:buFont typeface="Calibri" panose="020F0502020204030204" pitchFamily="34" charset="0"/>
              <a:buChar char="…"/>
            </a:pPr>
            <a:r>
              <a:rPr lang="de-CH" sz="2400" dirty="0"/>
              <a:t>Sortierabgänge sinnvoll verwenden</a:t>
            </a:r>
          </a:p>
          <a:p>
            <a:pPr marL="457200" indent="-457200">
              <a:buClr>
                <a:schemeClr val="accent1"/>
              </a:buClr>
              <a:buFont typeface="Calibri" panose="020F0502020204030204" pitchFamily="34" charset="0"/>
              <a:buChar char="…"/>
            </a:pPr>
            <a:endParaRPr lang="de-CH" sz="2400" dirty="0"/>
          </a:p>
          <a:p>
            <a:pPr marL="457200" indent="-457200">
              <a:buClr>
                <a:schemeClr val="accent1"/>
              </a:buClr>
              <a:buFont typeface="Calibri" panose="020F0502020204030204" pitchFamily="34" charset="0"/>
              <a:buChar char="…"/>
            </a:pPr>
            <a:endParaRPr lang="de-CH" sz="2400" dirty="0"/>
          </a:p>
          <a:p>
            <a:pPr marL="457200" indent="-457200">
              <a:buClr>
                <a:schemeClr val="accent1"/>
              </a:buClr>
              <a:buFont typeface="Calibri" panose="020F0502020204030204" pitchFamily="34" charset="0"/>
              <a:buChar char="…"/>
            </a:pPr>
            <a:endParaRPr lang="de-CH" sz="2400" dirty="0"/>
          </a:p>
          <a:p>
            <a:pPr>
              <a:buClr>
                <a:schemeClr val="accent1"/>
              </a:buClr>
            </a:pPr>
            <a:endParaRPr lang="de-CH" sz="1800" dirty="0"/>
          </a:p>
        </p:txBody>
      </p:sp>
      <p:pic>
        <p:nvPicPr>
          <p:cNvPr id="9" name="Grafik 8" descr="Ein Bild, das Bäckerei, Im Haus, Gebacken, Donut enthält.&#10;&#10;KI-generierte Inhalte können fehlerhaft sein.">
            <a:extLst>
              <a:ext uri="{FF2B5EF4-FFF2-40B4-BE49-F238E27FC236}">
                <a16:creationId xmlns:a16="http://schemas.microsoft.com/office/drawing/2014/main" id="{34E60055-08D0-E01C-88EF-689593DF08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7496174" y="2499900"/>
            <a:ext cx="4104000" cy="4104000"/>
          </a:xfrm>
          <a:prstGeom prst="rect">
            <a:avLst/>
          </a:prstGeom>
        </p:spPr>
      </p:pic>
    </p:spTree>
    <p:extLst>
      <p:ext uri="{BB962C8B-B14F-4D97-AF65-F5344CB8AC3E}">
        <p14:creationId xmlns:p14="http://schemas.microsoft.com/office/powerpoint/2010/main" val="394847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5DB81-9835-39C9-4291-3AE6F1B9A8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D91534-7C6B-FB99-07CC-A8A4E7260D5C}"/>
              </a:ext>
            </a:extLst>
          </p:cNvPr>
          <p:cNvSpPr>
            <a:spLocks noGrp="1"/>
          </p:cNvSpPr>
          <p:nvPr>
            <p:ph type="title"/>
          </p:nvPr>
        </p:nvSpPr>
        <p:spPr/>
        <p:txBody>
          <a:bodyPr/>
          <a:lstStyle/>
          <a:p>
            <a:r>
              <a:rPr lang="de-CH" dirty="0"/>
              <a:t>Stratege &amp; Ausblick</a:t>
            </a:r>
          </a:p>
        </p:txBody>
      </p:sp>
      <p:sp>
        <p:nvSpPr>
          <p:cNvPr id="3" name="Inhaltsplatzhalter 2">
            <a:extLst>
              <a:ext uri="{FF2B5EF4-FFF2-40B4-BE49-F238E27FC236}">
                <a16:creationId xmlns:a16="http://schemas.microsoft.com/office/drawing/2014/main" id="{8AE1FF90-45A7-1AD0-5D8E-E3C4AD5D3193}"/>
              </a:ext>
            </a:extLst>
          </p:cNvPr>
          <p:cNvSpPr>
            <a:spLocks noGrp="1"/>
          </p:cNvSpPr>
          <p:nvPr>
            <p:ph idx="1"/>
          </p:nvPr>
        </p:nvSpPr>
        <p:spPr>
          <a:xfrm>
            <a:off x="838200" y="1825625"/>
            <a:ext cx="6315075" cy="4342262"/>
          </a:xfrm>
        </p:spPr>
        <p:txBody>
          <a:bodyPr>
            <a:normAutofit/>
          </a:bodyPr>
          <a:lstStyle/>
          <a:p>
            <a:pPr>
              <a:buClr>
                <a:schemeClr val="accent1"/>
              </a:buClr>
            </a:pPr>
            <a:r>
              <a:rPr lang="de-CH" sz="2400" b="1" dirty="0"/>
              <a:t>Welche strategische Ausrichtung haben wir festgelegt?</a:t>
            </a:r>
          </a:p>
          <a:p>
            <a:pPr marL="457200" indent="-457200">
              <a:buClr>
                <a:schemeClr val="accent1"/>
              </a:buClr>
              <a:buFont typeface="Calibri" panose="020F0502020204030204" pitchFamily="34" charset="0"/>
              <a:buChar char="…"/>
            </a:pPr>
            <a:endParaRPr lang="de-CH" sz="500" dirty="0"/>
          </a:p>
          <a:p>
            <a:pPr marL="457200" indent="-457200">
              <a:buClr>
                <a:schemeClr val="accent1"/>
              </a:buClr>
              <a:buFont typeface="Calibri" panose="020F0502020204030204" pitchFamily="34" charset="0"/>
              <a:buChar char="…"/>
            </a:pPr>
            <a:r>
              <a:rPr lang="de-CH" sz="2400" dirty="0"/>
              <a:t>5 % Absatzsteigerung bis 2030 </a:t>
            </a:r>
          </a:p>
          <a:p>
            <a:pPr marL="457200" indent="-457200">
              <a:buClr>
                <a:schemeClr val="accent1"/>
              </a:buClr>
              <a:buFont typeface="Calibri" panose="020F0502020204030204" pitchFamily="34" charset="0"/>
              <a:buChar char="…"/>
            </a:pPr>
            <a:r>
              <a:rPr lang="de-CH" sz="2400" dirty="0"/>
              <a:t>85 % Ausbeute bis 2030</a:t>
            </a:r>
          </a:p>
          <a:p>
            <a:pPr marL="457200" indent="-457200">
              <a:buClr>
                <a:schemeClr val="accent1"/>
              </a:buClr>
              <a:buFont typeface="Calibri" panose="020F0502020204030204" pitchFamily="34" charset="0"/>
              <a:buChar char="…"/>
            </a:pPr>
            <a:r>
              <a:rPr lang="de-CH" sz="2400" dirty="0"/>
              <a:t>95 % Selbstversorgungsgrad</a:t>
            </a:r>
          </a:p>
          <a:p>
            <a:pPr marL="457200" indent="-457200">
              <a:buClr>
                <a:schemeClr val="accent1"/>
              </a:buClr>
              <a:buFont typeface="Calibri" panose="020F0502020204030204" pitchFamily="34" charset="0"/>
              <a:buChar char="…"/>
            </a:pPr>
            <a:r>
              <a:rPr lang="de-CH" sz="2400" dirty="0"/>
              <a:t>40 % robuste/resistente Sorten bis 2035</a:t>
            </a:r>
          </a:p>
          <a:p>
            <a:pPr marL="457200" indent="-457200">
              <a:buClr>
                <a:schemeClr val="accent1"/>
              </a:buClr>
              <a:buFont typeface="Calibri" panose="020F0502020204030204" pitchFamily="34" charset="0"/>
              <a:buChar char="…"/>
            </a:pPr>
            <a:r>
              <a:rPr lang="de-CH" sz="2400" dirty="0"/>
              <a:t>80 % Foodwaste in menschliche Ernährung oder als Tierfutter bis 2035</a:t>
            </a:r>
          </a:p>
          <a:p>
            <a:pPr marL="457200" indent="-457200">
              <a:buClr>
                <a:schemeClr val="accent1"/>
              </a:buClr>
              <a:buFont typeface="Calibri" panose="020F0502020204030204" pitchFamily="34" charset="0"/>
              <a:buChar char="…"/>
            </a:pPr>
            <a:r>
              <a:rPr lang="de-CH" sz="2400" dirty="0"/>
              <a:t>Preissystem für kostendeckende Preise</a:t>
            </a:r>
          </a:p>
          <a:p>
            <a:pPr marL="457200" indent="-457200">
              <a:buClr>
                <a:schemeClr val="accent1"/>
              </a:buClr>
              <a:buFont typeface="Calibri" panose="020F0502020204030204" pitchFamily="34" charset="0"/>
              <a:buChar char="…"/>
            </a:pPr>
            <a:endParaRPr lang="de-CH" sz="2400" dirty="0"/>
          </a:p>
          <a:p>
            <a:pPr marL="457200" indent="-457200">
              <a:buClr>
                <a:schemeClr val="accent1"/>
              </a:buClr>
              <a:buFont typeface="Calibri" panose="020F0502020204030204" pitchFamily="34" charset="0"/>
              <a:buChar char="…"/>
            </a:pPr>
            <a:endParaRPr lang="de-CH" sz="2400" dirty="0"/>
          </a:p>
          <a:p>
            <a:pPr>
              <a:buClr>
                <a:schemeClr val="accent1"/>
              </a:buClr>
            </a:pPr>
            <a:endParaRPr lang="de-CH" sz="1800" dirty="0"/>
          </a:p>
        </p:txBody>
      </p:sp>
      <p:pic>
        <p:nvPicPr>
          <p:cNvPr id="19" name="Grafik 18" descr="Ein Bild, das draußen, Grün, Gras, Gelände enthält.&#10;&#10;KI-generierte Inhalte können fehlerhaft sein.">
            <a:extLst>
              <a:ext uri="{FF2B5EF4-FFF2-40B4-BE49-F238E27FC236}">
                <a16:creationId xmlns:a16="http://schemas.microsoft.com/office/drawing/2014/main" id="{5C78EA13-6288-596D-2468-1AFE8A74502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7496174" y="2499900"/>
            <a:ext cx="4104000" cy="4104000"/>
          </a:xfrm>
          <a:prstGeom prst="rect">
            <a:avLst/>
          </a:prstGeom>
        </p:spPr>
      </p:pic>
    </p:spTree>
    <p:extLst>
      <p:ext uri="{BB962C8B-B14F-4D97-AF65-F5344CB8AC3E}">
        <p14:creationId xmlns:p14="http://schemas.microsoft.com/office/powerpoint/2010/main" val="49530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69289-D100-B5B7-94CE-CF91074098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5A95F8-A02F-D7E7-B962-DA0927202C5F}"/>
              </a:ext>
            </a:extLst>
          </p:cNvPr>
          <p:cNvSpPr>
            <a:spLocks noGrp="1"/>
          </p:cNvSpPr>
          <p:nvPr>
            <p:ph type="ctrTitle"/>
          </p:nvPr>
        </p:nvSpPr>
        <p:spPr>
          <a:xfrm>
            <a:off x="2046036" y="898820"/>
            <a:ext cx="8099927" cy="739881"/>
          </a:xfrm>
        </p:spPr>
        <p:txBody>
          <a:bodyPr>
            <a:normAutofit/>
          </a:bodyPr>
          <a:lstStyle/>
          <a:p>
            <a:pPr algn="l"/>
            <a:r>
              <a:rPr lang="de-CH" sz="3600" b="1" dirty="0"/>
              <a:t> </a:t>
            </a:r>
          </a:p>
        </p:txBody>
      </p:sp>
      <p:pic>
        <p:nvPicPr>
          <p:cNvPr id="4" name="Grafik 3">
            <a:extLst>
              <a:ext uri="{FF2B5EF4-FFF2-40B4-BE49-F238E27FC236}">
                <a16:creationId xmlns:a16="http://schemas.microsoft.com/office/drawing/2014/main" id="{EC412406-967F-9205-F54A-399001EB554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3279741" y="1966718"/>
            <a:ext cx="2773460" cy="1096159"/>
          </a:xfrm>
          <a:prstGeom prst="rect">
            <a:avLst/>
          </a:prstGeom>
        </p:spPr>
      </p:pic>
      <p:sp>
        <p:nvSpPr>
          <p:cNvPr id="5" name="Inhaltsplatzhalter 2">
            <a:extLst>
              <a:ext uri="{FF2B5EF4-FFF2-40B4-BE49-F238E27FC236}">
                <a16:creationId xmlns:a16="http://schemas.microsoft.com/office/drawing/2014/main" id="{04FD0BAB-420B-5934-DBC0-B02BC33D26D2}"/>
              </a:ext>
            </a:extLst>
          </p:cNvPr>
          <p:cNvSpPr txBox="1">
            <a:spLocks/>
          </p:cNvSpPr>
          <p:nvPr/>
        </p:nvSpPr>
        <p:spPr>
          <a:xfrm>
            <a:off x="753736" y="2210005"/>
            <a:ext cx="10515600" cy="30375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CH" sz="5400" dirty="0"/>
              <a:t>                </a:t>
            </a:r>
            <a:r>
              <a:rPr lang="de-CH" sz="4000" b="1" cap="all" dirty="0">
                <a:solidFill>
                  <a:schemeClr val="accent1"/>
                </a:solidFill>
                <a:ea typeface="+mj-ea"/>
                <a:cs typeface="+mj-cs"/>
              </a:rPr>
              <a:t>wünscht </a:t>
            </a:r>
          </a:p>
          <a:p>
            <a:r>
              <a:rPr lang="de-CH" sz="4000" b="1" cap="all" dirty="0">
                <a:solidFill>
                  <a:schemeClr val="accent1"/>
                </a:solidFill>
                <a:ea typeface="+mj-ea"/>
                <a:cs typeface="+mj-cs"/>
              </a:rPr>
              <a:t>einen erfolgreichen Start </a:t>
            </a:r>
          </a:p>
          <a:p>
            <a:r>
              <a:rPr lang="de-CH" sz="4000" b="1" cap="all" dirty="0">
                <a:solidFill>
                  <a:schemeClr val="accent1"/>
                </a:solidFill>
                <a:ea typeface="+mj-ea"/>
                <a:cs typeface="+mj-cs"/>
              </a:rPr>
              <a:t>in die Kartoffelkampagne 2026</a:t>
            </a:r>
          </a:p>
        </p:txBody>
      </p:sp>
    </p:spTree>
    <p:extLst>
      <p:ext uri="{BB962C8B-B14F-4D97-AF65-F5344CB8AC3E}">
        <p14:creationId xmlns:p14="http://schemas.microsoft.com/office/powerpoint/2010/main" val="47478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SWISSCOFEL">
      <a:dk1>
        <a:srgbClr val="000000"/>
      </a:dk1>
      <a:lt1>
        <a:sysClr val="window" lastClr="FFFFFF"/>
      </a:lt1>
      <a:dk2>
        <a:srgbClr val="7F7F7F"/>
      </a:dk2>
      <a:lt2>
        <a:srgbClr val="FFFFFF"/>
      </a:lt2>
      <a:accent1>
        <a:srgbClr val="134486"/>
      </a:accent1>
      <a:accent2>
        <a:srgbClr val="218E2E"/>
      </a:accent2>
      <a:accent3>
        <a:srgbClr val="D0D500"/>
      </a:accent3>
      <a:accent4>
        <a:srgbClr val="D29F4E"/>
      </a:accent4>
      <a:accent5>
        <a:srgbClr val="D63537"/>
      </a:accent5>
      <a:accent6>
        <a:srgbClr val="3A78B8"/>
      </a:accent6>
      <a:hlink>
        <a:srgbClr val="3A78B8"/>
      </a:hlink>
      <a:folHlink>
        <a:srgbClr val="3A78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C496309A-8F56-4D71-83AA-F80F83E21B4E}" vid="{820534BC-8E23-4A29-9BAC-DD3E99031F4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394b5d-ed07-44b7-b783-6bdf65c074a6">
      <Terms xmlns="http://schemas.microsoft.com/office/infopath/2007/PartnerControls"/>
    </lcf76f155ced4ddcb4097134ff3c332f>
    <_Flow_SignoffStatus xmlns="f2394b5d-ed07-44b7-b783-6bdf65c074a6" xsi:nil="true"/>
    <TaxCatchAll xmlns="141c0995-7440-4772-9f85-6010cb7711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14617ED604474FA936A214EC95E44B" ma:contentTypeVersion="20" ma:contentTypeDescription="Ein neues Dokument erstellen." ma:contentTypeScope="" ma:versionID="c80ad59f18fe2b3dc66ade216081bb1d">
  <xsd:schema xmlns:xsd="http://www.w3.org/2001/XMLSchema" xmlns:xs="http://www.w3.org/2001/XMLSchema" xmlns:p="http://schemas.microsoft.com/office/2006/metadata/properties" xmlns:ns2="f2394b5d-ed07-44b7-b783-6bdf65c074a6" xmlns:ns3="141c0995-7440-4772-9f85-6010cb7711d5" targetNamespace="http://schemas.microsoft.com/office/2006/metadata/properties" ma:root="true" ma:fieldsID="6b16ecd8d1a1d40a422683a3bc2af371" ns2:_="" ns3:_="">
    <xsd:import namespace="f2394b5d-ed07-44b7-b783-6bdf65c074a6"/>
    <xsd:import namespace="141c0995-7440-4772-9f85-6010cb7711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94b5d-ed07-44b7-b783-6bdf65c07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tatus Unterschrift" ma:internalName="Status_x0020_Unterschrift">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15af8021-d937-4020-b3df-1f2416f2aa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1c0995-7440-4772-9f85-6010cb7711d5"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54f93596-d3dd-45ae-b7a0-c1843d22bd99}" ma:internalName="TaxCatchAll" ma:showField="CatchAllData" ma:web="141c0995-7440-4772-9f85-6010cb7711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4C9E2-3FC4-4602-824D-2856278F56BB}">
  <ds:schemaRef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141c0995-7440-4772-9f85-6010cb7711d5"/>
    <ds:schemaRef ds:uri="f2394b5d-ed07-44b7-b783-6bdf65c074a6"/>
    <ds:schemaRef ds:uri="http://purl.org/dc/dcmitype/"/>
    <ds:schemaRef ds:uri="http://purl.org/dc/terms/"/>
  </ds:schemaRefs>
</ds:datastoreItem>
</file>

<file path=customXml/itemProps2.xml><?xml version="1.0" encoding="utf-8"?>
<ds:datastoreItem xmlns:ds="http://schemas.openxmlformats.org/officeDocument/2006/customXml" ds:itemID="{801F440E-0CEF-40DA-9E27-84B8A8EBE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394b5d-ed07-44b7-b783-6bdf65c074a6"/>
    <ds:schemaRef ds:uri="141c0995-7440-4772-9f85-6010cb771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44EC0-5DD8-4A0B-8056-F0830724E9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2274</Words>
  <Application>Microsoft Office PowerPoint</Application>
  <PresentationFormat>Breitbild</PresentationFormat>
  <Paragraphs>251</Paragraphs>
  <Slides>9</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Aptos</vt:lpstr>
      <vt:lpstr>Arial</vt:lpstr>
      <vt:lpstr>Calibri</vt:lpstr>
      <vt:lpstr>Office</vt:lpstr>
      <vt:lpstr>KARTOFFELBAUTAGE 2026</vt:lpstr>
      <vt:lpstr>Agenda</vt:lpstr>
      <vt:lpstr>Swisscofel</vt:lpstr>
      <vt:lpstr>MARKTSITUATION NACH GROSSERNTE 2025</vt:lpstr>
      <vt:lpstr>Konsequenzen auf importregime</vt:lpstr>
      <vt:lpstr>Betriebliche herausforderungen</vt:lpstr>
      <vt:lpstr>Unser Engagement gegen foodwaste</vt:lpstr>
      <vt:lpstr>Stratege &amp; Ausblick</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Foodwaste Monitoring</dc:title>
  <dc:creator>Christian Sohm</dc:creator>
  <cp:lastModifiedBy>Christian Bucher</cp:lastModifiedBy>
  <cp:revision>13</cp:revision>
  <dcterms:created xsi:type="dcterms:W3CDTF">2023-02-06T07:32:12Z</dcterms:created>
  <dcterms:modified xsi:type="dcterms:W3CDTF">2025-12-24T10:52:17Z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0x0101007914617ED604474FA936A214EC95E44B</vt:lpwstr>
  </property>
</Properties>
</file>