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  <p:sldMasterId id="2147483727" r:id="rId4"/>
  </p:sldMasterIdLst>
  <p:notesMasterIdLst>
    <p:notesMasterId r:id="rId38"/>
  </p:notesMasterIdLst>
  <p:sldIdLst>
    <p:sldId id="258" r:id="rId5"/>
    <p:sldId id="449" r:id="rId6"/>
    <p:sldId id="424" r:id="rId7"/>
    <p:sldId id="262" r:id="rId8"/>
    <p:sldId id="432" r:id="rId9"/>
    <p:sldId id="328" r:id="rId10"/>
    <p:sldId id="329" r:id="rId11"/>
    <p:sldId id="256" r:id="rId12"/>
    <p:sldId id="425" r:id="rId13"/>
    <p:sldId id="454" r:id="rId14"/>
    <p:sldId id="434" r:id="rId15"/>
    <p:sldId id="421" r:id="rId16"/>
    <p:sldId id="387" r:id="rId17"/>
    <p:sldId id="381" r:id="rId18"/>
    <p:sldId id="386" r:id="rId19"/>
    <p:sldId id="420" r:id="rId20"/>
    <p:sldId id="388" r:id="rId21"/>
    <p:sldId id="435" r:id="rId22"/>
    <p:sldId id="440" r:id="rId23"/>
    <p:sldId id="441" r:id="rId24"/>
    <p:sldId id="443" r:id="rId25"/>
    <p:sldId id="445" r:id="rId26"/>
    <p:sldId id="278" r:id="rId27"/>
    <p:sldId id="334" r:id="rId28"/>
    <p:sldId id="453" r:id="rId29"/>
    <p:sldId id="450" r:id="rId30"/>
    <p:sldId id="446" r:id="rId31"/>
    <p:sldId id="452" r:id="rId32"/>
    <p:sldId id="451" r:id="rId33"/>
    <p:sldId id="447" r:id="rId34"/>
    <p:sldId id="319" r:id="rId35"/>
    <p:sldId id="349" r:id="rId36"/>
    <p:sldId id="423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2F8EE"/>
    <a:srgbClr val="156082"/>
    <a:srgbClr val="306EA6"/>
    <a:srgbClr val="BF5108"/>
    <a:srgbClr val="8A4500"/>
    <a:srgbClr val="85A1A1"/>
    <a:srgbClr val="002546"/>
    <a:srgbClr val="33CC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9D8BBA-C301-4756-944A-4D77C39181ED}" v="1" dt="2025-12-20T13:54:13.6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arhusuniversitet-my.sharepoint.com/personal/au69116_uni_au_dk/Documents/U-Drive/Articles/Danske%20Kartofler%202024/DanskeKartofler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80832999\Downloads\location%20of%20isolates%202024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80832999\Downloads\susecptibilit&#233;%20et%20g&#233;notyp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80832999\Downloads\location%20of%20isolates%202024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80832999\Downloads\location%20of%20isolates%202024.csv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80832999\Downloads\location%20of%20isolates%202024.csv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63106989979713"/>
          <c:y val="4.4828620173889694E-2"/>
          <c:w val="0.83011997362771306"/>
          <c:h val="0.68728975637937673"/>
        </c:manualLayout>
      </c:layout>
      <c:lineChart>
        <c:grouping val="standard"/>
        <c:varyColors val="0"/>
        <c:ser>
          <c:idx val="0"/>
          <c:order val="0"/>
          <c:tx>
            <c:v>EU13</c:v>
          </c:tx>
          <c:spPr>
            <a:ln w="508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cat>
            <c:numRef>
              <c:f>[DanskeKartoflerV2.xlsx]Sheet3!$C$4:$C$11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[DanskeKartoflerV2.xlsx]Sheet3!$D$4:$D$11</c:f>
              <c:numCache>
                <c:formatCode>General</c:formatCode>
                <c:ptCount val="8"/>
                <c:pt idx="0">
                  <c:v>0.6</c:v>
                </c:pt>
                <c:pt idx="1">
                  <c:v>0</c:v>
                </c:pt>
                <c:pt idx="2">
                  <c:v>0</c:v>
                </c:pt>
                <c:pt idx="3">
                  <c:v>0.7</c:v>
                </c:pt>
                <c:pt idx="4">
                  <c:v>0</c:v>
                </c:pt>
                <c:pt idx="5">
                  <c:v>0</c:v>
                </c:pt>
                <c:pt idx="6" formatCode="0.0">
                  <c:v>0.7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60-418B-9B44-60CCBB77A868}"/>
            </c:ext>
          </c:extLst>
        </c:ser>
        <c:ser>
          <c:idx val="1"/>
          <c:order val="1"/>
          <c:tx>
            <c:v>EU36</c:v>
          </c:tx>
          <c:spPr>
            <a:ln w="50800" cap="rnd">
              <a:solidFill>
                <a:srgbClr val="D9B28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cat>
            <c:numRef>
              <c:f>[DanskeKartoflerV2.xlsx]Sheet3!$C$4:$C$11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[DanskeKartoflerV2.xlsx]Sheet3!$E$4:$E$11</c:f>
              <c:numCache>
                <c:formatCode>General</c:formatCode>
                <c:ptCount val="8"/>
                <c:pt idx="0">
                  <c:v>1.9</c:v>
                </c:pt>
                <c:pt idx="1">
                  <c:v>0</c:v>
                </c:pt>
                <c:pt idx="2">
                  <c:v>3.9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60-418B-9B44-60CCBB77A868}"/>
            </c:ext>
          </c:extLst>
        </c:ser>
        <c:ser>
          <c:idx val="2"/>
          <c:order val="2"/>
          <c:tx>
            <c:v>EU41</c:v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cat>
            <c:numRef>
              <c:f>[DanskeKartoflerV2.xlsx]Sheet3!$C$4:$C$11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[DanskeKartoflerV2.xlsx]Sheet3!$F$4:$F$11</c:f>
              <c:numCache>
                <c:formatCode>General</c:formatCode>
                <c:ptCount val="8"/>
                <c:pt idx="0">
                  <c:v>34.200000000000003</c:v>
                </c:pt>
                <c:pt idx="1">
                  <c:v>36.4</c:v>
                </c:pt>
                <c:pt idx="2">
                  <c:v>34.1</c:v>
                </c:pt>
                <c:pt idx="3">
                  <c:v>27.7</c:v>
                </c:pt>
                <c:pt idx="4">
                  <c:v>17.600000000000001</c:v>
                </c:pt>
                <c:pt idx="5">
                  <c:v>11.9</c:v>
                </c:pt>
                <c:pt idx="6" formatCode="0.0">
                  <c:v>2.8</c:v>
                </c:pt>
                <c:pt idx="7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60-418B-9B44-60CCBB77A868}"/>
            </c:ext>
          </c:extLst>
        </c:ser>
        <c:ser>
          <c:idx val="3"/>
          <c:order val="3"/>
          <c:tx>
            <c:v>EU43</c:v>
          </c:tx>
          <c:spPr>
            <a:ln w="508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cat>
            <c:numRef>
              <c:f>[DanskeKartoflerV2.xlsx]Sheet3!$C$4:$C$11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[DanskeKartoflerV2.xlsx]Sheet3!$G$4:$G$11</c:f>
              <c:numCache>
                <c:formatCode>0.0</c:formatCode>
                <c:ptCount val="8"/>
                <c:pt idx="0">
                  <c:v>0</c:v>
                </c:pt>
                <c:pt idx="1">
                  <c:v>7.5</c:v>
                </c:pt>
                <c:pt idx="2">
                  <c:v>5.2</c:v>
                </c:pt>
                <c:pt idx="3">
                  <c:v>23</c:v>
                </c:pt>
                <c:pt idx="4">
                  <c:v>20.9</c:v>
                </c:pt>
                <c:pt idx="5">
                  <c:v>64.3</c:v>
                </c:pt>
                <c:pt idx="6">
                  <c:v>19.399999999999999</c:v>
                </c:pt>
                <c:pt idx="7" formatCode="General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060-418B-9B44-60CCBB77A868}"/>
            </c:ext>
          </c:extLst>
        </c:ser>
        <c:ser>
          <c:idx val="4"/>
          <c:order val="4"/>
          <c:tx>
            <c:v>EU46</c:v>
          </c:tx>
          <c:spPr>
            <a:ln w="5080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cat>
            <c:numRef>
              <c:f>[DanskeKartoflerV2.xlsx]Sheet3!$C$4:$C$11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[DanskeKartoflerV2.xlsx]Sheet3!$H$4:$H$11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0.7</c:v>
                </c:pt>
                <c:pt idx="7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060-418B-9B44-60CCBB77A868}"/>
            </c:ext>
          </c:extLst>
        </c:ser>
        <c:ser>
          <c:idx val="5"/>
          <c:order val="5"/>
          <c:tx>
            <c:v>Other</c:v>
          </c:tx>
          <c:spPr>
            <a:ln w="50800" cap="sq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cat>
            <c:numRef>
              <c:f>[DanskeKartoflerV2.xlsx]Sheet3!$C$4:$C$11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[DanskeKartoflerV2.xlsx]Sheet3!$I$4:$I$11</c:f>
              <c:numCache>
                <c:formatCode>General</c:formatCode>
                <c:ptCount val="8"/>
                <c:pt idx="0">
                  <c:v>63.6</c:v>
                </c:pt>
                <c:pt idx="1">
                  <c:v>56.1</c:v>
                </c:pt>
                <c:pt idx="2">
                  <c:v>56.8</c:v>
                </c:pt>
                <c:pt idx="3">
                  <c:v>48.6</c:v>
                </c:pt>
                <c:pt idx="4">
                  <c:v>61.4</c:v>
                </c:pt>
                <c:pt idx="5">
                  <c:v>23.8</c:v>
                </c:pt>
                <c:pt idx="6" formatCode="0.0">
                  <c:v>76.400000000000006</c:v>
                </c:pt>
                <c:pt idx="7">
                  <c:v>86.4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060-418B-9B44-60CCBB77A8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5035824"/>
        <c:axId val="715036480"/>
      </c:lineChart>
      <c:catAx>
        <c:axId val="71503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5036480"/>
        <c:crosses val="autoZero"/>
        <c:auto val="1"/>
        <c:lblAlgn val="ctr"/>
        <c:lblOffset val="100"/>
        <c:noMultiLvlLbl val="0"/>
      </c:catAx>
      <c:valAx>
        <c:axId val="71503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sz="2000"/>
                  <a:t>Frequency [%]</a:t>
                </a:r>
              </a:p>
            </c:rich>
          </c:tx>
          <c:layout>
            <c:manualLayout>
              <c:xMode val="edge"/>
              <c:yMode val="edge"/>
              <c:x val="1.474381088128964E-2"/>
              <c:y val="0.318203282585784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503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solidFill>
            <a:schemeClr val="accent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[location of isolates 2024.csv]Feuil1!Tableau croisé dynamique7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97B-446C-8489-467DCAD73E94}"/>
              </c:ext>
            </c:extLst>
          </c:dPt>
          <c:dPt>
            <c:idx val="1"/>
            <c:invertIfNegative val="0"/>
            <c:bubble3D val="0"/>
            <c:spPr>
              <a:solidFill>
                <a:srgbClr val="FFF8A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97B-446C-8489-467DCAD73E94}"/>
              </c:ext>
            </c:extLst>
          </c:dPt>
          <c:dPt>
            <c:idx val="2"/>
            <c:invertIfNegative val="0"/>
            <c:bubble3D val="0"/>
            <c:spPr>
              <a:solidFill>
                <a:srgbClr val="85A1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97B-446C-8489-467DCAD73E94}"/>
              </c:ext>
            </c:extLst>
          </c:dPt>
          <c:cat>
            <c:strRef>
              <c:f>Feuil1!$A$4:$A$6</c:f>
              <c:strCache>
                <c:ptCount val="3"/>
                <c:pt idx="0">
                  <c:v>EU_36_A2</c:v>
                </c:pt>
                <c:pt idx="1">
                  <c:v>EU_45_A1</c:v>
                </c:pt>
                <c:pt idx="2">
                  <c:v>Other</c:v>
                </c:pt>
              </c:strCache>
            </c:strRef>
          </c:cat>
          <c:val>
            <c:numRef>
              <c:f>Feuil1!$B$4:$B$6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B-446C-8489-467DCAD73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9708127"/>
        <c:axId val="1919708543"/>
      </c:barChart>
      <c:catAx>
        <c:axId val="1919708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9708543"/>
        <c:crosses val="autoZero"/>
        <c:auto val="1"/>
        <c:lblAlgn val="ctr"/>
        <c:lblOffset val="100"/>
        <c:noMultiLvlLbl val="0"/>
      </c:catAx>
      <c:valAx>
        <c:axId val="1919708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9708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Feuil2!$B$39</c:f>
              <c:strCache>
                <c:ptCount val="1"/>
                <c:pt idx="0">
                  <c:v>EU_36_A2</c:v>
                </c:pt>
              </c:strCache>
            </c:strRef>
          </c:tx>
          <c:spPr>
            <a:solidFill>
              <a:srgbClr val="FF5959"/>
            </a:solidFill>
            <a:ln>
              <a:noFill/>
            </a:ln>
            <a:effectLst/>
          </c:spPr>
          <c:invertIfNegative val="0"/>
          <c:cat>
            <c:strRef>
              <c:f>Feuil2!$A$40:$A$48</c:f>
              <c:strCache>
                <c:ptCount val="9"/>
                <c:pt idx="0">
                  <c:v>Très élevée</c:v>
                </c:pt>
                <c:pt idx="1">
                  <c:v>Elevée à très élevée</c:v>
                </c:pt>
                <c:pt idx="2">
                  <c:v>Elevée</c:v>
                </c:pt>
                <c:pt idx="3">
                  <c:v>Moyenne à élevée</c:v>
                </c:pt>
                <c:pt idx="4">
                  <c:v>Moyenne</c:v>
                </c:pt>
                <c:pt idx="5">
                  <c:v>Faible à moyenne</c:v>
                </c:pt>
                <c:pt idx="6">
                  <c:v>Faible</c:v>
                </c:pt>
                <c:pt idx="7">
                  <c:v>Très faible à faible</c:v>
                </c:pt>
                <c:pt idx="8">
                  <c:v>Très faible</c:v>
                </c:pt>
              </c:strCache>
            </c:strRef>
          </c:cat>
          <c:val>
            <c:numRef>
              <c:f>Feuil2!$B$40:$B$48</c:f>
              <c:numCache>
                <c:formatCode>General</c:formatCode>
                <c:ptCount val="9"/>
                <c:pt idx="1">
                  <c:v>1</c:v>
                </c:pt>
                <c:pt idx="2">
                  <c:v>4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B3-4798-903D-DDA777558EEF}"/>
            </c:ext>
          </c:extLst>
        </c:ser>
        <c:ser>
          <c:idx val="1"/>
          <c:order val="1"/>
          <c:tx>
            <c:strRef>
              <c:f>Feuil2!$C$39</c:f>
              <c:strCache>
                <c:ptCount val="1"/>
                <c:pt idx="0">
                  <c:v>EU_45_A1</c:v>
                </c:pt>
              </c:strCache>
            </c:strRef>
          </c:tx>
          <c:spPr>
            <a:solidFill>
              <a:srgbClr val="FFF8A5"/>
            </a:solidFill>
            <a:ln>
              <a:noFill/>
            </a:ln>
            <a:effectLst/>
          </c:spPr>
          <c:invertIfNegative val="0"/>
          <c:cat>
            <c:strRef>
              <c:f>Feuil2!$A$40:$A$48</c:f>
              <c:strCache>
                <c:ptCount val="9"/>
                <c:pt idx="0">
                  <c:v>Très élevée</c:v>
                </c:pt>
                <c:pt idx="1">
                  <c:v>Elevée à très élevée</c:v>
                </c:pt>
                <c:pt idx="2">
                  <c:v>Elevée</c:v>
                </c:pt>
                <c:pt idx="3">
                  <c:v>Moyenne à élevée</c:v>
                </c:pt>
                <c:pt idx="4">
                  <c:v>Moyenne</c:v>
                </c:pt>
                <c:pt idx="5">
                  <c:v>Faible à moyenne</c:v>
                </c:pt>
                <c:pt idx="6">
                  <c:v>Faible</c:v>
                </c:pt>
                <c:pt idx="7">
                  <c:v>Très faible à faible</c:v>
                </c:pt>
                <c:pt idx="8">
                  <c:v>Très faible</c:v>
                </c:pt>
              </c:strCache>
            </c:strRef>
          </c:cat>
          <c:val>
            <c:numRef>
              <c:f>Feuil2!$C$40:$C$48</c:f>
              <c:numCache>
                <c:formatCode>General</c:formatCode>
                <c:ptCount val="9"/>
                <c:pt idx="0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6">
                  <c:v>3</c:v>
                </c:pt>
                <c:pt idx="7">
                  <c:v>4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B3-4798-903D-DDA777558EEF}"/>
            </c:ext>
          </c:extLst>
        </c:ser>
        <c:ser>
          <c:idx val="2"/>
          <c:order val="2"/>
          <c:tx>
            <c:strRef>
              <c:f>Feuil2!$D$39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85A1A1"/>
            </a:solidFill>
            <a:ln>
              <a:noFill/>
            </a:ln>
            <a:effectLst/>
          </c:spPr>
          <c:invertIfNegative val="0"/>
          <c:cat>
            <c:strRef>
              <c:f>Feuil2!$A$40:$A$48</c:f>
              <c:strCache>
                <c:ptCount val="9"/>
                <c:pt idx="0">
                  <c:v>Très élevée</c:v>
                </c:pt>
                <c:pt idx="1">
                  <c:v>Elevée à très élevée</c:v>
                </c:pt>
                <c:pt idx="2">
                  <c:v>Elevée</c:v>
                </c:pt>
                <c:pt idx="3">
                  <c:v>Moyenne à élevée</c:v>
                </c:pt>
                <c:pt idx="4">
                  <c:v>Moyenne</c:v>
                </c:pt>
                <c:pt idx="5">
                  <c:v>Faible à moyenne</c:v>
                </c:pt>
                <c:pt idx="6">
                  <c:v>Faible</c:v>
                </c:pt>
                <c:pt idx="7">
                  <c:v>Très faible à faible</c:v>
                </c:pt>
                <c:pt idx="8">
                  <c:v>Très faible</c:v>
                </c:pt>
              </c:strCache>
            </c:strRef>
          </c:cat>
          <c:val>
            <c:numRef>
              <c:f>Feuil2!$D$40:$D$48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5">
                  <c:v>4</c:v>
                </c:pt>
                <c:pt idx="6">
                  <c:v>5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B3-4798-903D-DDA777558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1707681135"/>
        <c:axId val="2093880511"/>
      </c:barChart>
      <c:catAx>
        <c:axId val="1707681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93880511"/>
        <c:crosses val="autoZero"/>
        <c:auto val="1"/>
        <c:lblAlgn val="ctr"/>
        <c:lblOffset val="100"/>
        <c:noMultiLvlLbl val="0"/>
      </c:catAx>
      <c:valAx>
        <c:axId val="20938805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07681135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[location of isolates 2024.csv]Feuil1!Tableau croisé dynamique7</c:name>
    <c:fmtId val="1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5D-41DD-8D7E-B806582DAFD7}"/>
              </c:ext>
            </c:extLst>
          </c:dPt>
          <c:dPt>
            <c:idx val="1"/>
            <c:invertIfNegative val="0"/>
            <c:bubble3D val="0"/>
            <c:spPr>
              <a:solidFill>
                <a:srgbClr val="FFF8A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5D-41DD-8D7E-B806582DAFD7}"/>
              </c:ext>
            </c:extLst>
          </c:dPt>
          <c:dPt>
            <c:idx val="2"/>
            <c:invertIfNegative val="0"/>
            <c:bubble3D val="0"/>
            <c:spPr>
              <a:solidFill>
                <a:srgbClr val="85A1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85D-41DD-8D7E-B806582DAFD7}"/>
              </c:ext>
            </c:extLst>
          </c:dPt>
          <c:cat>
            <c:strRef>
              <c:f>Feuil1!$A$4:$A$6</c:f>
              <c:strCache>
                <c:ptCount val="3"/>
                <c:pt idx="0">
                  <c:v>EU_36_A2</c:v>
                </c:pt>
                <c:pt idx="1">
                  <c:v>EU_45_A1</c:v>
                </c:pt>
                <c:pt idx="2">
                  <c:v>Other</c:v>
                </c:pt>
              </c:strCache>
            </c:strRef>
          </c:cat>
          <c:val>
            <c:numRef>
              <c:f>Feuil1!$B$4:$B$6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5D-41DD-8D7E-B806582DA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9708127"/>
        <c:axId val="1919708543"/>
      </c:barChart>
      <c:catAx>
        <c:axId val="1919708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9708543"/>
        <c:crosses val="autoZero"/>
        <c:auto val="1"/>
        <c:lblAlgn val="ctr"/>
        <c:lblOffset val="100"/>
        <c:noMultiLvlLbl val="0"/>
      </c:catAx>
      <c:valAx>
        <c:axId val="1919708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9708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[location of isolates 2024.csv]Feuil1!Tableau croisé dynamique7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1E-4E94-A1C6-7DA4D5984E87}"/>
              </c:ext>
            </c:extLst>
          </c:dPt>
          <c:dPt>
            <c:idx val="1"/>
            <c:invertIfNegative val="0"/>
            <c:bubble3D val="0"/>
            <c:spPr>
              <a:solidFill>
                <a:srgbClr val="FFF8A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1E-4E94-A1C6-7DA4D5984E87}"/>
              </c:ext>
            </c:extLst>
          </c:dPt>
          <c:dPt>
            <c:idx val="2"/>
            <c:invertIfNegative val="0"/>
            <c:bubble3D val="0"/>
            <c:spPr>
              <a:solidFill>
                <a:srgbClr val="85A1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1E-4E94-A1C6-7DA4D5984E87}"/>
              </c:ext>
            </c:extLst>
          </c:dPt>
          <c:cat>
            <c:strRef>
              <c:f>Feuil1!$A$4:$A$6</c:f>
              <c:strCache>
                <c:ptCount val="3"/>
                <c:pt idx="0">
                  <c:v>EU_36_A2</c:v>
                </c:pt>
                <c:pt idx="1">
                  <c:v>EU_45_A1</c:v>
                </c:pt>
                <c:pt idx="2">
                  <c:v>Other</c:v>
                </c:pt>
              </c:strCache>
            </c:strRef>
          </c:cat>
          <c:val>
            <c:numRef>
              <c:f>Feuil1!$B$4:$B$6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1E-4E94-A1C6-7DA4D5984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9708127"/>
        <c:axId val="1919708543"/>
      </c:barChart>
      <c:catAx>
        <c:axId val="1919708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9708543"/>
        <c:crosses val="autoZero"/>
        <c:auto val="1"/>
        <c:lblAlgn val="ctr"/>
        <c:lblOffset val="100"/>
        <c:noMultiLvlLbl val="0"/>
      </c:catAx>
      <c:valAx>
        <c:axId val="1919708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9708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[location of isolates 2024.csv]Feuil1!Tableau croisé dynamique7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97B-446C-8489-467DCAD73E94}"/>
              </c:ext>
            </c:extLst>
          </c:dPt>
          <c:dPt>
            <c:idx val="1"/>
            <c:invertIfNegative val="0"/>
            <c:bubble3D val="0"/>
            <c:spPr>
              <a:solidFill>
                <a:srgbClr val="FFF8A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97B-446C-8489-467DCAD73E94}"/>
              </c:ext>
            </c:extLst>
          </c:dPt>
          <c:dPt>
            <c:idx val="2"/>
            <c:invertIfNegative val="0"/>
            <c:bubble3D val="0"/>
            <c:spPr>
              <a:solidFill>
                <a:srgbClr val="85A1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97B-446C-8489-467DCAD73E94}"/>
              </c:ext>
            </c:extLst>
          </c:dPt>
          <c:cat>
            <c:strRef>
              <c:f>Feuil1!$A$4:$A$6</c:f>
              <c:strCache>
                <c:ptCount val="3"/>
                <c:pt idx="0">
                  <c:v>EU_36_A2</c:v>
                </c:pt>
                <c:pt idx="1">
                  <c:v>EU_45_A1</c:v>
                </c:pt>
                <c:pt idx="2">
                  <c:v>Other</c:v>
                </c:pt>
              </c:strCache>
            </c:strRef>
          </c:cat>
          <c:val>
            <c:numRef>
              <c:f>Feuil1!$B$4:$B$6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B-446C-8489-467DCAD73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9708127"/>
        <c:axId val="1919708543"/>
      </c:barChart>
      <c:catAx>
        <c:axId val="1919708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9708543"/>
        <c:crosses val="autoZero"/>
        <c:auto val="1"/>
        <c:lblAlgn val="ctr"/>
        <c:lblOffset val="100"/>
        <c:noMultiLvlLbl val="0"/>
      </c:catAx>
      <c:valAx>
        <c:axId val="1919708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9708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D26CE-2888-4FB1-9E24-BCE742EF1DE8}" type="datetimeFigureOut">
              <a:rPr lang="fr-CH" smtClean="0"/>
              <a:t>22.12.2025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CD5D9-42FB-4D1B-BB70-F3692A129B7A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86000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C09FC-60F2-443A-818E-DBD45F0BDC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78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A3927-286B-3667-A040-DB1EEFFB7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5D2161-3302-ADCA-21F8-5C7D83ABB1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1EC2DC-4024-1768-9BD3-25A9C1D37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F9064-8C7D-D507-B094-F230EE774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C09FC-60F2-443A-818E-DBD45F0BDC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002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E08B9-9B0F-7BC4-F8F3-FC9847F8B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296F9-0FA7-F440-8D51-724BB0C52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BDC65D-5C97-0D8C-031F-5945EDF17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61EEF-107C-C456-D038-E3B314FA2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C09FC-60F2-443A-818E-DBD45F0BDC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30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496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61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957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141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7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760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241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26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751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963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923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9612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78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740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588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4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0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351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9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874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278613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2806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142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53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689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918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2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03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47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36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468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438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9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8709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21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47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46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99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1C11F-2CF3-CADE-22AF-9FDC7F32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BB3D4-0D8D-FE72-4E62-0BE7E2115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51C88-9AD9-A3C8-4180-510FF235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D0E8-0775-4329-AB4B-1ED97D24175D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F60E8-BFD4-E06B-2BBE-C6F9A7B88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4E5EA-4A50-E718-B663-F97F7FB3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03FA6-A4BF-4C59-A82C-F11FEAAF4AF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044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56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9792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5581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35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4556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203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257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834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128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993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901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740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83" y="316800"/>
            <a:ext cx="11562611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11068" y="6581497"/>
            <a:ext cx="252066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22/12/2025</a:t>
            </a:fld>
            <a:r>
              <a:rPr lang="en-GB" dirty="0"/>
              <a:t>10/05/2023</a:t>
            </a:r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37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896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614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692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761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4CB9A-386A-404B-B176-312302C6E49A}" type="datetimeFigureOut">
              <a:rPr lang="de-CH" smtClean="0"/>
              <a:t>22.12.2025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B6E70-72CE-4B03-A802-FE209B096C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388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9ACD5CEB-CE82-4084-B60F-8CF4DCF33458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D10CE7C-A019-483B-BA72-914849535F2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621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24" r:id="rId22"/>
    <p:sldLayoutId id="2147483726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C2DC9-9358-422F-A030-CA18B4595DD0}" type="datetimeFigureOut">
              <a:rPr lang="en-GB" smtClean="0"/>
              <a:t>22/12/2025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C3B54-5BB0-4C39-81E8-1FB53DE6AC9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59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gro.au.dk/en/current-news/news/show/artikel/kartoffelproduktionen-trues-af-stigende-resistens-hos-kartoffelskimmel-mod-kemiske-bekaempelsesmidler" TargetMode="Externa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EAB01-0BCF-42F9-8DBB-D2AD2DD4E5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611FF-A5C5-49FA-8144-DB82C6BE6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14" descr="A picture containing plant&#10;&#10;Description automatically generated">
            <a:extLst>
              <a:ext uri="{FF2B5EF4-FFF2-40B4-BE49-F238E27FC236}">
                <a16:creationId xmlns:a16="http://schemas.microsoft.com/office/drawing/2014/main" id="{C3C8EB03-4ED9-9B78-22DB-E716D94BF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"/>
          <a:stretch/>
        </p:blipFill>
        <p:spPr>
          <a:xfrm flipH="1">
            <a:off x="0" y="1069"/>
            <a:ext cx="12192000" cy="7101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C14193-E5B0-45ED-BD40-B84F8C500C37}"/>
              </a:ext>
            </a:extLst>
          </p:cNvPr>
          <p:cNvSpPr txBox="1"/>
          <p:nvPr/>
        </p:nvSpPr>
        <p:spPr>
          <a:xfrm>
            <a:off x="2422515" y="5735637"/>
            <a:ext cx="6909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Mout De Vrieze</a:t>
            </a:r>
          </a:p>
          <a:p>
            <a:pPr algn="ctr"/>
            <a:r>
              <a:rPr lang="en-GB" sz="2400" dirty="0" err="1">
                <a:solidFill>
                  <a:schemeClr val="bg1"/>
                </a:solidFill>
              </a:rPr>
              <a:t>Agroscope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D76D53-CBD4-81D3-1B2A-CCFEF31DF476}"/>
              </a:ext>
            </a:extLst>
          </p:cNvPr>
          <p:cNvSpPr/>
          <p:nvPr/>
        </p:nvSpPr>
        <p:spPr>
          <a:xfrm>
            <a:off x="852819" y="1045056"/>
            <a:ext cx="73342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Verständnis der Schweizer Population von Krautfäule für verbesserte Kontrollstrategien</a:t>
            </a:r>
            <a:endParaRPr lang="fr-CH" sz="3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2" descr="University of Fribourg - Home | | University of Fribourg">
            <a:extLst>
              <a:ext uri="{FF2B5EF4-FFF2-40B4-BE49-F238E27FC236}">
                <a16:creationId xmlns:a16="http://schemas.microsoft.com/office/drawing/2014/main" id="{061CFDF4-E93C-49AA-B503-E8E5E356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975" y="6177286"/>
            <a:ext cx="3545366" cy="58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groscope | INOMICS">
            <a:extLst>
              <a:ext uri="{FF2B5EF4-FFF2-40B4-BE49-F238E27FC236}">
                <a16:creationId xmlns:a16="http://schemas.microsoft.com/office/drawing/2014/main" id="{F0D2B3ED-6E4D-4EB0-9AC0-E95180AD7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2851" y="6456014"/>
            <a:ext cx="2095500" cy="4616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917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3EB7E-6226-0393-79F3-0CDC733F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09997-16CB-1DBA-0869-AB74DEC4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044"/>
            <a:ext cx="10515600" cy="1325563"/>
          </a:xfrm>
        </p:spPr>
        <p:txBody>
          <a:bodyPr>
            <a:normAutofit/>
          </a:bodyPr>
          <a:lstStyle/>
          <a:p>
            <a:r>
              <a:rPr lang="fr-CH" sz="3600" dirty="0" err="1"/>
              <a:t>Wie</a:t>
            </a:r>
            <a:r>
              <a:rPr lang="fr-CH" sz="3600" dirty="0"/>
              <a:t> </a:t>
            </a:r>
            <a:r>
              <a:rPr lang="fr-CH" sz="3600" dirty="0" err="1"/>
              <a:t>entstehen</a:t>
            </a:r>
            <a:r>
              <a:rPr lang="fr-CH" sz="3600" dirty="0"/>
              <a:t> </a:t>
            </a:r>
            <a:r>
              <a:rPr lang="fr-CH" sz="3600" dirty="0" err="1"/>
              <a:t>neue</a:t>
            </a:r>
            <a:r>
              <a:rPr lang="fr-CH" sz="3600" dirty="0"/>
              <a:t> </a:t>
            </a:r>
            <a:r>
              <a:rPr lang="fr-CH" sz="3600" dirty="0" err="1"/>
              <a:t>Stämme</a:t>
            </a:r>
            <a:r>
              <a:rPr lang="de-DE" sz="3600" dirty="0"/>
              <a:t>?</a:t>
            </a:r>
            <a:endParaRPr lang="fr-CH" sz="3600" dirty="0"/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B3EF138D-A8ED-F8F6-0EE5-16E68BBF05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843" y="3154556"/>
            <a:ext cx="2050282" cy="1153283"/>
          </a:xfrm>
          <a:prstGeom prst="rect">
            <a:avLst/>
          </a:prstGeom>
        </p:spPr>
      </p:pic>
      <p:pic>
        <p:nvPicPr>
          <p:cNvPr id="4" name="Picture 27">
            <a:extLst>
              <a:ext uri="{FF2B5EF4-FFF2-40B4-BE49-F238E27FC236}">
                <a16:creationId xmlns:a16="http://schemas.microsoft.com/office/drawing/2014/main" id="{EB6D8D93-B5B7-EF3D-559D-A6BE6492DF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50" y="3154556"/>
            <a:ext cx="2050282" cy="1153283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BD32E69D-6A86-5CD6-641D-9EBD8A6C6D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017" y="3154556"/>
            <a:ext cx="2050282" cy="1153283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D6C4C540-C1AB-4BEC-FA89-2BD5ACD6FD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42" r="23273"/>
          <a:stretch>
            <a:fillRect/>
          </a:stretch>
        </p:blipFill>
        <p:spPr>
          <a:xfrm>
            <a:off x="2228696" y="3154556"/>
            <a:ext cx="907968" cy="1153283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5C71E1-8F2D-3FE2-38E9-1CB93F327D61}"/>
              </a:ext>
            </a:extLst>
          </p:cNvPr>
          <p:cNvGrpSpPr/>
          <p:nvPr/>
        </p:nvGrpSpPr>
        <p:grpSpPr>
          <a:xfrm>
            <a:off x="1187875" y="3122805"/>
            <a:ext cx="769610" cy="1099501"/>
            <a:chOff x="3288134" y="4262967"/>
            <a:chExt cx="778634" cy="1206622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288DEDF-7893-CC09-8230-4FEFDD135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680" t="829" r="53694" b="58763"/>
            <a:stretch>
              <a:fillRect/>
            </a:stretch>
          </p:blipFill>
          <p:spPr>
            <a:xfrm>
              <a:off x="3288134" y="4262967"/>
              <a:ext cx="678499" cy="1206622"/>
            </a:xfrm>
            <a:prstGeom prst="round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4831B6-370E-370C-17FA-E5AA50456A12}"/>
                </a:ext>
              </a:extLst>
            </p:cNvPr>
            <p:cNvSpPr/>
            <p:nvPr/>
          </p:nvSpPr>
          <p:spPr>
            <a:xfrm rot="20748764">
              <a:off x="3882528" y="4647443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CEE8A9-59E8-2C05-6660-814FC160C114}"/>
                </a:ext>
              </a:extLst>
            </p:cNvPr>
            <p:cNvSpPr/>
            <p:nvPr/>
          </p:nvSpPr>
          <p:spPr>
            <a:xfrm rot="19183946">
              <a:off x="3895231" y="4647446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27">
            <a:extLst>
              <a:ext uri="{FF2B5EF4-FFF2-40B4-BE49-F238E27FC236}">
                <a16:creationId xmlns:a16="http://schemas.microsoft.com/office/drawing/2014/main" id="{A135C3F3-9DB3-E98D-FD36-1AFDDDB74A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42" r="28084"/>
          <a:stretch>
            <a:fillRect/>
          </a:stretch>
        </p:blipFill>
        <p:spPr>
          <a:xfrm>
            <a:off x="1652903" y="3154556"/>
            <a:ext cx="809329" cy="1153283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B73A9C8D-4C75-5696-C2AD-8CAD90E7B8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91" r="27436"/>
          <a:stretch>
            <a:fillRect/>
          </a:stretch>
        </p:blipFill>
        <p:spPr>
          <a:xfrm>
            <a:off x="6735662" y="3154556"/>
            <a:ext cx="694505" cy="1153283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7AF7B83-FEEE-9909-1F03-2299EE6184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177" y="3154556"/>
            <a:ext cx="2050282" cy="1153283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A061DEB4-EF30-683D-E9C3-4B650BECA3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970" y="3154556"/>
            <a:ext cx="2050282" cy="1153283"/>
          </a:xfrm>
          <a:prstGeom prst="rect">
            <a:avLst/>
          </a:prstGeom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392DBF83-A4C3-D08E-6485-7C0632B664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38"/>
          <a:stretch>
            <a:fillRect/>
          </a:stretch>
        </p:blipFill>
        <p:spPr>
          <a:xfrm>
            <a:off x="10745186" y="3154556"/>
            <a:ext cx="1321651" cy="1153283"/>
          </a:xfrm>
          <a:prstGeom prst="rect">
            <a:avLst/>
          </a:prstGeom>
        </p:spPr>
      </p:pic>
      <p:pic>
        <p:nvPicPr>
          <p:cNvPr id="15" name="Picture 27">
            <a:extLst>
              <a:ext uri="{FF2B5EF4-FFF2-40B4-BE49-F238E27FC236}">
                <a16:creationId xmlns:a16="http://schemas.microsoft.com/office/drawing/2014/main" id="{4FBE4836-2A0D-0ABD-0CD7-9408779653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810" y="3154556"/>
            <a:ext cx="2050282" cy="1153283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696421FD-5497-ACF4-391F-AE2AD6FFAB59}"/>
              </a:ext>
            </a:extLst>
          </p:cNvPr>
          <p:cNvGrpSpPr/>
          <p:nvPr/>
        </p:nvGrpSpPr>
        <p:grpSpPr>
          <a:xfrm>
            <a:off x="5567943" y="3113295"/>
            <a:ext cx="769610" cy="1099501"/>
            <a:chOff x="3288134" y="4262967"/>
            <a:chExt cx="778634" cy="1206622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179C6C7-3D3C-E5F5-5E4C-B570FFD24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680" t="829" r="53694" b="58763"/>
            <a:stretch>
              <a:fillRect/>
            </a:stretch>
          </p:blipFill>
          <p:spPr>
            <a:xfrm>
              <a:off x="3288134" y="4262967"/>
              <a:ext cx="678499" cy="1206622"/>
            </a:xfrm>
            <a:prstGeom prst="roundRect">
              <a:avLst/>
            </a:prstGeom>
          </p:spPr>
        </p:pic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DD181E7A-AEA8-B725-9BBE-3E35D544830F}"/>
                </a:ext>
              </a:extLst>
            </p:cNvPr>
            <p:cNvSpPr/>
            <p:nvPr/>
          </p:nvSpPr>
          <p:spPr>
            <a:xfrm rot="20748764">
              <a:off x="3882528" y="4647443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24">
              <a:extLst>
                <a:ext uri="{FF2B5EF4-FFF2-40B4-BE49-F238E27FC236}">
                  <a16:creationId xmlns:a16="http://schemas.microsoft.com/office/drawing/2014/main" id="{D203BEE5-A8AF-C789-0555-782B1892CFEF}"/>
                </a:ext>
              </a:extLst>
            </p:cNvPr>
            <p:cNvSpPr/>
            <p:nvPr/>
          </p:nvSpPr>
          <p:spPr>
            <a:xfrm rot="19183946">
              <a:off x="3895231" y="4647446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12887B41-6F1F-CA32-9277-F4F3A0209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86242">
            <a:off x="5177569" y="2225291"/>
            <a:ext cx="780748" cy="780748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id="{E03EE1D0-B84E-039F-4986-153C85E6B1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62" r="28084"/>
          <a:stretch>
            <a:fillRect/>
          </a:stretch>
        </p:blipFill>
        <p:spPr>
          <a:xfrm>
            <a:off x="6118279" y="3154556"/>
            <a:ext cx="722813" cy="115328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E02F078-EAE3-BFF4-1CC0-24ECB667F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62" t="29197" r="21998" b="58161"/>
          <a:stretch>
            <a:fillRect/>
          </a:stretch>
        </p:blipFill>
        <p:spPr>
          <a:xfrm>
            <a:off x="4514510" y="2138664"/>
            <a:ext cx="725648" cy="51919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90360BD-F81E-CCE8-8A7D-2D0D92FAA8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09" t="60144" r="23509" b="24949"/>
          <a:stretch>
            <a:fillRect/>
          </a:stretch>
        </p:blipFill>
        <p:spPr>
          <a:xfrm rot="15000642">
            <a:off x="6640329" y="4564603"/>
            <a:ext cx="487792" cy="612251"/>
          </a:xfrm>
          <a:prstGeom prst="rect">
            <a:avLst/>
          </a:pr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B2FD9DA1-6517-AF8F-C5E7-BD94A688C1DC}"/>
              </a:ext>
            </a:extLst>
          </p:cNvPr>
          <p:cNvGrpSpPr/>
          <p:nvPr/>
        </p:nvGrpSpPr>
        <p:grpSpPr>
          <a:xfrm>
            <a:off x="9644001" y="3114854"/>
            <a:ext cx="769610" cy="1099501"/>
            <a:chOff x="3288134" y="4262967"/>
            <a:chExt cx="778634" cy="1206622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A6B81BF1-C5D9-F537-CEA9-C3F20897A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680" t="829" r="53694" b="58763"/>
            <a:stretch>
              <a:fillRect/>
            </a:stretch>
          </p:blipFill>
          <p:spPr>
            <a:xfrm>
              <a:off x="3288134" y="4262967"/>
              <a:ext cx="678499" cy="1206622"/>
            </a:xfrm>
            <a:prstGeom prst="roundRect">
              <a:avLst/>
            </a:prstGeom>
          </p:spPr>
        </p:pic>
        <p:sp>
          <p:nvSpPr>
            <p:cNvPr id="53" name="Rectangle 23">
              <a:extLst>
                <a:ext uri="{FF2B5EF4-FFF2-40B4-BE49-F238E27FC236}">
                  <a16:creationId xmlns:a16="http://schemas.microsoft.com/office/drawing/2014/main" id="{C08770CD-BF8A-E007-3558-6E458D3AE78A}"/>
                </a:ext>
              </a:extLst>
            </p:cNvPr>
            <p:cNvSpPr/>
            <p:nvPr/>
          </p:nvSpPr>
          <p:spPr>
            <a:xfrm rot="20748764">
              <a:off x="3882528" y="4647443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24">
              <a:extLst>
                <a:ext uri="{FF2B5EF4-FFF2-40B4-BE49-F238E27FC236}">
                  <a16:creationId xmlns:a16="http://schemas.microsoft.com/office/drawing/2014/main" id="{EAC3399D-5553-8303-02D4-EC8199EC3226}"/>
                </a:ext>
              </a:extLst>
            </p:cNvPr>
            <p:cNvSpPr/>
            <p:nvPr/>
          </p:nvSpPr>
          <p:spPr>
            <a:xfrm rot="19183946">
              <a:off x="3895231" y="4647446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612766BC-C773-3950-EC58-02EB73DABD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71" t="80279" r="9820" b="6183"/>
          <a:stretch>
            <a:fillRect/>
          </a:stretch>
        </p:blipFill>
        <p:spPr>
          <a:xfrm rot="13070340">
            <a:off x="8786702" y="4475221"/>
            <a:ext cx="556609" cy="409427"/>
          </a:xfrm>
          <a:prstGeom prst="rect">
            <a:avLst/>
          </a:prstGeom>
        </p:spPr>
      </p:pic>
      <p:pic>
        <p:nvPicPr>
          <p:cNvPr id="20" name="Picture 27">
            <a:extLst>
              <a:ext uri="{FF2B5EF4-FFF2-40B4-BE49-F238E27FC236}">
                <a16:creationId xmlns:a16="http://schemas.microsoft.com/office/drawing/2014/main" id="{BCE5301F-2C0A-0515-50D7-E11322330C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38" r="27507"/>
          <a:stretch>
            <a:fillRect/>
          </a:stretch>
        </p:blipFill>
        <p:spPr>
          <a:xfrm>
            <a:off x="10169393" y="3154556"/>
            <a:ext cx="757687" cy="115328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9788D7A9-C616-3764-3972-1BAFA3E0E8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9062743" y="5470439"/>
            <a:ext cx="236147" cy="24225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FAB3B9B2-2D8A-1CB7-A41A-BBDB2F27CB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8838498" y="5638529"/>
            <a:ext cx="236147" cy="24225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FA0CC73B-E1AA-030A-11C7-ACAE5A5764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9062742" y="5751244"/>
            <a:ext cx="236147" cy="24225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6468328D-60C3-8B3E-C2F8-5716868D3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57480" flipV="1">
            <a:off x="5783200" y="4197349"/>
            <a:ext cx="780748" cy="78074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42E98478-9C8B-79E3-D9B7-5D88BF7D2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37591" flipV="1">
            <a:off x="7050152" y="4031985"/>
            <a:ext cx="780748" cy="780748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D6D2E394-980F-0480-5B23-E76E711C2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70313">
            <a:off x="5822756" y="2209900"/>
            <a:ext cx="780748" cy="78074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5FDAD1AC-79A9-4E35-1A75-88169D5F7F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62" t="29197" r="21998" b="58161"/>
          <a:stretch>
            <a:fillRect/>
          </a:stretch>
        </p:blipFill>
        <p:spPr>
          <a:xfrm>
            <a:off x="6539151" y="2133370"/>
            <a:ext cx="725648" cy="51919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1A79D1F2-B647-491F-32DC-68ED51BF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9004" flipH="1">
            <a:off x="9365608" y="4146503"/>
            <a:ext cx="780748" cy="78074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948E98B-C5BF-920D-F8B8-C29EB82DF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70313">
            <a:off x="1395521" y="2375950"/>
            <a:ext cx="780748" cy="780748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FD154603-CF7B-7CA4-A073-B40AFF6BBB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62" t="29197" r="21998" b="58161"/>
          <a:stretch>
            <a:fillRect/>
          </a:stretch>
        </p:blipFill>
        <p:spPr>
          <a:xfrm>
            <a:off x="2183476" y="2299420"/>
            <a:ext cx="725648" cy="519195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70650561-50D7-9672-9AFF-9705860E69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09" t="60144" r="23509" b="24949"/>
          <a:stretch>
            <a:fillRect/>
          </a:stretch>
        </p:blipFill>
        <p:spPr>
          <a:xfrm rot="15000642">
            <a:off x="2251939" y="4516199"/>
            <a:ext cx="487792" cy="612251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24366BD6-052B-129A-4A1F-86C1DF22C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57480" flipV="1">
            <a:off x="1394810" y="4148945"/>
            <a:ext cx="780748" cy="78074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3195C4DB-9016-90FF-9D6D-F0939A432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37591" flipV="1">
            <a:off x="2661762" y="3983581"/>
            <a:ext cx="780748" cy="780748"/>
          </a:xfrm>
          <a:prstGeom prst="rect">
            <a:avLst/>
          </a:prstGeom>
        </p:spPr>
      </p:pic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8A198CDB-F1C2-03A3-442F-FF2ADC136173}"/>
              </a:ext>
            </a:extLst>
          </p:cNvPr>
          <p:cNvCxnSpPr>
            <a:cxnSpLocks/>
          </p:cNvCxnSpPr>
          <p:nvPr/>
        </p:nvCxnSpPr>
        <p:spPr>
          <a:xfrm flipV="1">
            <a:off x="9019384" y="5012329"/>
            <a:ext cx="0" cy="362889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" name="Image 62">
            <a:extLst>
              <a:ext uri="{FF2B5EF4-FFF2-40B4-BE49-F238E27FC236}">
                <a16:creationId xmlns:a16="http://schemas.microsoft.com/office/drawing/2014/main" id="{086BF4CF-99FA-CD15-CE73-6A92B9162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70313">
            <a:off x="9841946" y="2298938"/>
            <a:ext cx="780748" cy="780748"/>
          </a:xfrm>
          <a:prstGeom prst="rect">
            <a:avLst/>
          </a:prstGeom>
        </p:spPr>
      </p:pic>
      <p:pic>
        <p:nvPicPr>
          <p:cNvPr id="1024" name="Image 1023">
            <a:extLst>
              <a:ext uri="{FF2B5EF4-FFF2-40B4-BE49-F238E27FC236}">
                <a16:creationId xmlns:a16="http://schemas.microsoft.com/office/drawing/2014/main" id="{8369AB99-BC06-4083-FFA7-C28BD52B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62" t="29197" r="21998" b="58161"/>
          <a:stretch>
            <a:fillRect/>
          </a:stretch>
        </p:blipFill>
        <p:spPr>
          <a:xfrm>
            <a:off x="10558341" y="2222408"/>
            <a:ext cx="725648" cy="519195"/>
          </a:xfrm>
          <a:prstGeom prst="rect">
            <a:avLst/>
          </a:prstGeom>
        </p:spPr>
      </p:pic>
      <p:pic>
        <p:nvPicPr>
          <p:cNvPr id="1028" name="Picture 4" descr="Simple potato tuber vector drawing free image download">
            <a:extLst>
              <a:ext uri="{FF2B5EF4-FFF2-40B4-BE49-F238E27FC236}">
                <a16:creationId xmlns:a16="http://schemas.microsoft.com/office/drawing/2014/main" id="{E01253FF-F911-C30D-567D-79E59C077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0638" flipV="1">
            <a:off x="721612" y="4655947"/>
            <a:ext cx="159758" cy="2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ZoneTexte 1024">
            <a:extLst>
              <a:ext uri="{FF2B5EF4-FFF2-40B4-BE49-F238E27FC236}">
                <a16:creationId xmlns:a16="http://schemas.microsoft.com/office/drawing/2014/main" id="{B7376333-B085-5594-C2F2-B5D35431D73D}"/>
              </a:ext>
            </a:extLst>
          </p:cNvPr>
          <p:cNvSpPr txBox="1"/>
          <p:nvPr/>
        </p:nvSpPr>
        <p:spPr>
          <a:xfrm>
            <a:off x="116149" y="5050594"/>
            <a:ext cx="1284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Latent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befallene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Knollen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27" name="Image 1026">
            <a:extLst>
              <a:ext uri="{FF2B5EF4-FFF2-40B4-BE49-F238E27FC236}">
                <a16:creationId xmlns:a16="http://schemas.microsoft.com/office/drawing/2014/main" id="{FBBD5DC2-7F46-291B-0F24-D5E936E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10894" flipV="1">
            <a:off x="890335" y="4123365"/>
            <a:ext cx="780748" cy="780748"/>
          </a:xfrm>
          <a:prstGeom prst="rect">
            <a:avLst/>
          </a:prstGeom>
        </p:spPr>
      </p:pic>
      <p:pic>
        <p:nvPicPr>
          <p:cNvPr id="1032" name="Image 1031">
            <a:extLst>
              <a:ext uri="{FF2B5EF4-FFF2-40B4-BE49-F238E27FC236}">
                <a16:creationId xmlns:a16="http://schemas.microsoft.com/office/drawing/2014/main" id="{724EF38F-1896-A1CC-F8AF-69A7F3896E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09" t="60144" r="23509" b="24949"/>
          <a:stretch>
            <a:fillRect/>
          </a:stretch>
        </p:blipFill>
        <p:spPr>
          <a:xfrm rot="15000642">
            <a:off x="10707195" y="4516199"/>
            <a:ext cx="487792" cy="612251"/>
          </a:xfrm>
          <a:prstGeom prst="rect">
            <a:avLst/>
          </a:prstGeom>
        </p:spPr>
      </p:pic>
      <p:pic>
        <p:nvPicPr>
          <p:cNvPr id="1033" name="Image 1032">
            <a:extLst>
              <a:ext uri="{FF2B5EF4-FFF2-40B4-BE49-F238E27FC236}">
                <a16:creationId xmlns:a16="http://schemas.microsoft.com/office/drawing/2014/main" id="{D4B07B01-FDFE-88C8-A020-E1FF895D2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57480" flipV="1">
            <a:off x="9850066" y="4148945"/>
            <a:ext cx="780748" cy="780748"/>
          </a:xfrm>
          <a:prstGeom prst="rect">
            <a:avLst/>
          </a:prstGeom>
        </p:spPr>
      </p:pic>
      <p:pic>
        <p:nvPicPr>
          <p:cNvPr id="1034" name="Image 1033">
            <a:extLst>
              <a:ext uri="{FF2B5EF4-FFF2-40B4-BE49-F238E27FC236}">
                <a16:creationId xmlns:a16="http://schemas.microsoft.com/office/drawing/2014/main" id="{32674E77-1006-27BA-09B3-E68FA7531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37591" flipV="1">
            <a:off x="11117018" y="3983581"/>
            <a:ext cx="780748" cy="780748"/>
          </a:xfrm>
          <a:prstGeom prst="rect">
            <a:avLst/>
          </a:prstGeom>
        </p:spPr>
      </p:pic>
      <p:sp>
        <p:nvSpPr>
          <p:cNvPr id="1036" name="ZoneTexte 1035">
            <a:extLst>
              <a:ext uri="{FF2B5EF4-FFF2-40B4-BE49-F238E27FC236}">
                <a16:creationId xmlns:a16="http://schemas.microsoft.com/office/drawing/2014/main" id="{7B0917B3-5D60-1F8E-3387-40A2E56BE8AF}"/>
              </a:ext>
            </a:extLst>
          </p:cNvPr>
          <p:cNvSpPr txBox="1"/>
          <p:nvPr/>
        </p:nvSpPr>
        <p:spPr>
          <a:xfrm>
            <a:off x="4204326" y="1343231"/>
            <a:ext cx="12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A1 + A2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stämme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037" name="Connecteur droit avec flèche 1036">
            <a:extLst>
              <a:ext uri="{FF2B5EF4-FFF2-40B4-BE49-F238E27FC236}">
                <a16:creationId xmlns:a16="http://schemas.microsoft.com/office/drawing/2014/main" id="{FA24EA84-7BA9-53C0-765F-9962FDA78C7E}"/>
              </a:ext>
            </a:extLst>
          </p:cNvPr>
          <p:cNvCxnSpPr>
            <a:cxnSpLocks/>
          </p:cNvCxnSpPr>
          <p:nvPr/>
        </p:nvCxnSpPr>
        <p:spPr>
          <a:xfrm>
            <a:off x="5905452" y="4345979"/>
            <a:ext cx="0" cy="952689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9" name="Image 1038">
            <a:extLst>
              <a:ext uri="{FF2B5EF4-FFF2-40B4-BE49-F238E27FC236}">
                <a16:creationId xmlns:a16="http://schemas.microsoft.com/office/drawing/2014/main" id="{719B60C8-82DE-8EEE-36B2-5FCD955511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5911045" y="5505536"/>
            <a:ext cx="236147" cy="242255"/>
          </a:xfrm>
          <a:prstGeom prst="rect">
            <a:avLst/>
          </a:prstGeom>
        </p:spPr>
      </p:pic>
      <p:pic>
        <p:nvPicPr>
          <p:cNvPr id="1040" name="Image 1039">
            <a:extLst>
              <a:ext uri="{FF2B5EF4-FFF2-40B4-BE49-F238E27FC236}">
                <a16:creationId xmlns:a16="http://schemas.microsoft.com/office/drawing/2014/main" id="{E63A0219-1D69-49B7-EA7F-05014AC0FF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5686800" y="5673626"/>
            <a:ext cx="236147" cy="242255"/>
          </a:xfrm>
          <a:prstGeom prst="rect">
            <a:avLst/>
          </a:prstGeom>
        </p:spPr>
      </p:pic>
      <p:pic>
        <p:nvPicPr>
          <p:cNvPr id="1041" name="Image 1040">
            <a:extLst>
              <a:ext uri="{FF2B5EF4-FFF2-40B4-BE49-F238E27FC236}">
                <a16:creationId xmlns:a16="http://schemas.microsoft.com/office/drawing/2014/main" id="{434819C2-AB88-0D12-6372-6A20D7B46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5911044" y="5786341"/>
            <a:ext cx="236147" cy="242255"/>
          </a:xfrm>
          <a:prstGeom prst="rect">
            <a:avLst/>
          </a:prstGeom>
        </p:spPr>
      </p:pic>
      <p:sp>
        <p:nvSpPr>
          <p:cNvPr id="1042" name="ZoneTexte 1041">
            <a:extLst>
              <a:ext uri="{FF2B5EF4-FFF2-40B4-BE49-F238E27FC236}">
                <a16:creationId xmlns:a16="http://schemas.microsoft.com/office/drawing/2014/main" id="{943F6901-3325-6EDD-60FB-F2A50AF29BF4}"/>
              </a:ext>
            </a:extLst>
          </p:cNvPr>
          <p:cNvSpPr txBox="1"/>
          <p:nvPr/>
        </p:nvSpPr>
        <p:spPr>
          <a:xfrm>
            <a:off x="5260844" y="6075560"/>
            <a:ext cx="128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Oosporen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0AFC5F-6E5D-DC72-8D96-82D2B8DDAFFC}"/>
              </a:ext>
            </a:extLst>
          </p:cNvPr>
          <p:cNvSpPr txBox="1"/>
          <p:nvPr/>
        </p:nvSpPr>
        <p:spPr>
          <a:xfrm>
            <a:off x="10232320" y="1485736"/>
            <a:ext cx="12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Genetische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Vielfalt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70E607-55BF-5CC1-6435-01C7108A02A0}"/>
              </a:ext>
            </a:extLst>
          </p:cNvPr>
          <p:cNvSpPr txBox="1"/>
          <p:nvPr/>
        </p:nvSpPr>
        <p:spPr>
          <a:xfrm>
            <a:off x="5788713" y="1266326"/>
            <a:ext cx="2237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Vermehrung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mit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identischen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Nachkommen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588FD9D-4CA0-CC7D-9B55-4B9A0B54B01F}"/>
              </a:ext>
            </a:extLst>
          </p:cNvPr>
          <p:cNvSpPr txBox="1"/>
          <p:nvPr/>
        </p:nvSpPr>
        <p:spPr>
          <a:xfrm>
            <a:off x="1459396" y="1262523"/>
            <a:ext cx="2237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Vermehrung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mit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identischen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Nachkommen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9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FD86FF-1E1D-01F3-CA80-6AC1D8CA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1"/>
            <a:ext cx="10515600" cy="1325563"/>
          </a:xfrm>
        </p:spPr>
        <p:txBody>
          <a:bodyPr>
            <a:normAutofit/>
          </a:bodyPr>
          <a:lstStyle/>
          <a:p>
            <a:r>
              <a:rPr lang="fr-CH" sz="3600" dirty="0" err="1"/>
              <a:t>Selektionsdruck</a:t>
            </a:r>
            <a:r>
              <a:rPr lang="fr-CH" sz="3600" dirty="0"/>
              <a:t> </a:t>
            </a:r>
            <a:r>
              <a:rPr lang="fr-CH" sz="3600" dirty="0" err="1"/>
              <a:t>durch</a:t>
            </a:r>
            <a:r>
              <a:rPr lang="fr-CH" sz="3600" dirty="0"/>
              <a:t> </a:t>
            </a:r>
            <a:r>
              <a:rPr lang="fr-CH" sz="3600" dirty="0" err="1"/>
              <a:t>Pflanzenschutzmittel</a:t>
            </a:r>
            <a:endParaRPr lang="fr-CH" sz="3600" dirty="0"/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1B74071E-6276-89BA-3B81-596DD8391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946" y="3792509"/>
            <a:ext cx="2050282" cy="1153283"/>
          </a:xfrm>
          <a:prstGeom prst="rect">
            <a:avLst/>
          </a:prstGeom>
        </p:spPr>
      </p:pic>
      <p:pic>
        <p:nvPicPr>
          <p:cNvPr id="4" name="Picture 27">
            <a:extLst>
              <a:ext uri="{FF2B5EF4-FFF2-40B4-BE49-F238E27FC236}">
                <a16:creationId xmlns:a16="http://schemas.microsoft.com/office/drawing/2014/main" id="{8BFB1600-3FEE-307D-6B91-C8F73DCCC4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739" y="3792509"/>
            <a:ext cx="2050282" cy="1153283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1CF252D4-AE52-9782-A154-02A7ADAD2D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42" r="23273"/>
          <a:stretch>
            <a:fillRect/>
          </a:stretch>
        </p:blipFill>
        <p:spPr>
          <a:xfrm>
            <a:off x="3932485" y="3792509"/>
            <a:ext cx="907968" cy="115328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6A84D97-3C2F-47F8-FE75-68FF59637D95}"/>
              </a:ext>
            </a:extLst>
          </p:cNvPr>
          <p:cNvGrpSpPr/>
          <p:nvPr/>
        </p:nvGrpSpPr>
        <p:grpSpPr>
          <a:xfrm>
            <a:off x="2891664" y="3760758"/>
            <a:ext cx="769610" cy="1099501"/>
            <a:chOff x="3288134" y="4262967"/>
            <a:chExt cx="778634" cy="120662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C19C9A2-BAA6-E07D-9243-AC79D34FC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680" t="829" r="53694" b="58763"/>
            <a:stretch>
              <a:fillRect/>
            </a:stretch>
          </p:blipFill>
          <p:spPr>
            <a:xfrm>
              <a:off x="3288134" y="4262967"/>
              <a:ext cx="678499" cy="1206622"/>
            </a:xfrm>
            <a:prstGeom prst="roundRect">
              <a:avLst/>
            </a:prstGeom>
          </p:spPr>
        </p:pic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65085BE5-BDE1-8EB7-CB86-CB39C4A5BA2F}"/>
                </a:ext>
              </a:extLst>
            </p:cNvPr>
            <p:cNvSpPr/>
            <p:nvPr/>
          </p:nvSpPr>
          <p:spPr>
            <a:xfrm rot="20748764">
              <a:off x="3882528" y="4647443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24">
              <a:extLst>
                <a:ext uri="{FF2B5EF4-FFF2-40B4-BE49-F238E27FC236}">
                  <a16:creationId xmlns:a16="http://schemas.microsoft.com/office/drawing/2014/main" id="{C2B7E813-E436-6235-2D34-A8DF53C0D4D3}"/>
                </a:ext>
              </a:extLst>
            </p:cNvPr>
            <p:cNvSpPr/>
            <p:nvPr/>
          </p:nvSpPr>
          <p:spPr>
            <a:xfrm rot="19183946">
              <a:off x="3895231" y="4647446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27">
            <a:extLst>
              <a:ext uri="{FF2B5EF4-FFF2-40B4-BE49-F238E27FC236}">
                <a16:creationId xmlns:a16="http://schemas.microsoft.com/office/drawing/2014/main" id="{6A169943-AA5F-DA9A-0E6B-8A275D5BE1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42" r="28084"/>
          <a:stretch>
            <a:fillRect/>
          </a:stretch>
        </p:blipFill>
        <p:spPr>
          <a:xfrm>
            <a:off x="3356692" y="3792509"/>
            <a:ext cx="809329" cy="11532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46E7EA5-75E4-A643-FB8E-460660E5F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70313">
            <a:off x="3099310" y="3013903"/>
            <a:ext cx="780748" cy="7807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3441FA-EBF8-533F-88AC-06D511D61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62" t="29197" r="21998" b="58161"/>
          <a:stretch>
            <a:fillRect/>
          </a:stretch>
        </p:blipFill>
        <p:spPr>
          <a:xfrm>
            <a:off x="3887265" y="2937373"/>
            <a:ext cx="725648" cy="5191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3670EC-6788-EF3A-46D1-01F26F5C6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57480" flipV="1">
            <a:off x="3098599" y="4786898"/>
            <a:ext cx="780748" cy="7807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E050D4F-4BF5-2190-881A-A92653015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37591" flipV="1">
            <a:off x="4365551" y="4621534"/>
            <a:ext cx="780748" cy="78074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66CA490-19E3-6081-6031-C9D3D8F2F4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09" t="60144" r="23509" b="24949"/>
          <a:stretch>
            <a:fillRect/>
          </a:stretch>
        </p:blipFill>
        <p:spPr>
          <a:xfrm rot="15000642">
            <a:off x="4037867" y="5179416"/>
            <a:ext cx="487792" cy="61225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66BD21C-BFC0-AAD9-E70A-D232482D3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86242">
            <a:off x="2511540" y="2999466"/>
            <a:ext cx="780748" cy="78074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718B38C-8F5D-67E0-9E9A-8287D53F5E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62" t="29197" r="21998" b="58161"/>
          <a:stretch>
            <a:fillRect/>
          </a:stretch>
        </p:blipFill>
        <p:spPr>
          <a:xfrm>
            <a:off x="1848481" y="2912839"/>
            <a:ext cx="725648" cy="519195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DA736E6-B983-2646-FD32-5D224A9DF4D4}"/>
              </a:ext>
            </a:extLst>
          </p:cNvPr>
          <p:cNvSpPr/>
          <p:nvPr/>
        </p:nvSpPr>
        <p:spPr>
          <a:xfrm>
            <a:off x="2219006" y="3626847"/>
            <a:ext cx="2570764" cy="128913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5882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8DE21F9-6F80-45AA-4BE0-562884274572}"/>
              </a:ext>
            </a:extLst>
          </p:cNvPr>
          <p:cNvSpPr txBox="1"/>
          <p:nvPr/>
        </p:nvSpPr>
        <p:spPr>
          <a:xfrm>
            <a:off x="4968147" y="3296816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solidFill>
                  <a:schemeClr val="accent2">
                    <a:lumMod val="75000"/>
                  </a:schemeClr>
                </a:solidFill>
              </a:rPr>
              <a:t>Pflanzenschutzmittel</a:t>
            </a:r>
            <a:endParaRPr lang="fr-CH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808BEAC-1C94-380C-5D70-55E470E35420}"/>
              </a:ext>
            </a:extLst>
          </p:cNvPr>
          <p:cNvSpPr txBox="1"/>
          <p:nvPr/>
        </p:nvSpPr>
        <p:spPr>
          <a:xfrm>
            <a:off x="3163185" y="1855466"/>
            <a:ext cx="2237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Vermehrung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mit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identischen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Nachkommen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459BBE3-F8D7-02EF-0010-9507B50109EC}"/>
              </a:ext>
            </a:extLst>
          </p:cNvPr>
          <p:cNvCxnSpPr>
            <a:cxnSpLocks/>
          </p:cNvCxnSpPr>
          <p:nvPr/>
        </p:nvCxnSpPr>
        <p:spPr>
          <a:xfrm flipV="1">
            <a:off x="5217317" y="2317131"/>
            <a:ext cx="863181" cy="1"/>
          </a:xfrm>
          <a:prstGeom prst="straightConnector1">
            <a:avLst/>
          </a:prstGeom>
          <a:noFill/>
          <a:ln w="19050" cap="flat" cmpd="sng" algn="ctr">
            <a:solidFill>
              <a:srgbClr val="4472C4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A497A5C5-5ABA-9D4F-066C-A892EF91834C}"/>
              </a:ext>
            </a:extLst>
          </p:cNvPr>
          <p:cNvSpPr txBox="1"/>
          <p:nvPr/>
        </p:nvSpPr>
        <p:spPr>
          <a:xfrm>
            <a:off x="6050587" y="2006363"/>
            <a:ext cx="181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Spontane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mutationen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5C2EA016-AADD-C5C6-1314-C5E52661BA5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9748184" flipV="1">
            <a:off x="7239893" y="2486787"/>
            <a:ext cx="1234514" cy="123451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1302C16-3E05-BF04-1A0B-35BD433D2370}"/>
              </a:ext>
            </a:extLst>
          </p:cNvPr>
          <p:cNvSpPr txBox="1"/>
          <p:nvPr/>
        </p:nvSpPr>
        <p:spPr>
          <a:xfrm>
            <a:off x="8021094" y="3404277"/>
            <a:ext cx="2501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 err="1">
                <a:solidFill>
                  <a:schemeClr val="accent2">
                    <a:lumMod val="75000"/>
                  </a:schemeClr>
                </a:solidFill>
              </a:rPr>
              <a:t>Selektionsdruck</a:t>
            </a:r>
            <a:endParaRPr lang="fr-CH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9F8D2B8-9001-D6EE-DA1B-C059174ACD08}"/>
              </a:ext>
            </a:extLst>
          </p:cNvPr>
          <p:cNvSpPr txBox="1"/>
          <p:nvPr/>
        </p:nvSpPr>
        <p:spPr>
          <a:xfrm>
            <a:off x="1718486" y="5898720"/>
            <a:ext cx="107442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latin typeface="+mj-lt"/>
              </a:rPr>
              <a:t>Unter dem Druck von Fungiziden überleben resistente Varianten und verbreiten sich</a:t>
            </a:r>
            <a:endParaRPr lang="fr-CH" sz="2000" dirty="0">
              <a:latin typeface="+mj-lt"/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EB634C87-C6BB-5C3F-0D96-D4732DBE38BF}"/>
              </a:ext>
            </a:extLst>
          </p:cNvPr>
          <p:cNvCxnSpPr>
            <a:cxnSpLocks/>
          </p:cNvCxnSpPr>
          <p:nvPr/>
        </p:nvCxnSpPr>
        <p:spPr>
          <a:xfrm flipV="1">
            <a:off x="7908318" y="2317130"/>
            <a:ext cx="863181" cy="1"/>
          </a:xfrm>
          <a:prstGeom prst="straightConnector1">
            <a:avLst/>
          </a:prstGeom>
          <a:noFill/>
          <a:ln w="19050" cap="flat" cmpd="sng" algn="ctr">
            <a:solidFill>
              <a:srgbClr val="4472C4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C47017A4-B029-5EA3-A67A-4E3C2C29A335}"/>
              </a:ext>
            </a:extLst>
          </p:cNvPr>
          <p:cNvSpPr txBox="1"/>
          <p:nvPr/>
        </p:nvSpPr>
        <p:spPr>
          <a:xfrm>
            <a:off x="8847175" y="2108066"/>
            <a:ext cx="223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Resistente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Varianten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49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9" grpId="0"/>
      <p:bldP spid="31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964F18-4F0B-46EA-A9DA-6137E0DDA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287"/>
            <a:ext cx="10347252" cy="1325563"/>
          </a:xfrm>
        </p:spPr>
        <p:txBody>
          <a:bodyPr>
            <a:normAutofit/>
          </a:bodyPr>
          <a:lstStyle/>
          <a:p>
            <a:r>
              <a:rPr lang="de-DE" sz="3600" dirty="0"/>
              <a:t>Neu auftretende Stämme mit veränderten Merkmalen</a:t>
            </a:r>
            <a:endParaRPr lang="fr-CH" sz="3600" dirty="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919A9CA0-EC85-9E8C-0654-B8A68CEEFFB1}"/>
              </a:ext>
            </a:extLst>
          </p:cNvPr>
          <p:cNvGrpSpPr/>
          <p:nvPr/>
        </p:nvGrpSpPr>
        <p:grpSpPr>
          <a:xfrm>
            <a:off x="8229701" y="1824149"/>
            <a:ext cx="3853616" cy="3209702"/>
            <a:chOff x="7112648" y="1959428"/>
            <a:chExt cx="3853616" cy="3209702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6B8AC694-E2BD-C883-4FF9-6B1486E8B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4790" y="1990725"/>
              <a:ext cx="3373895" cy="31784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F58CF26F-F7AF-8E4A-6124-03BBB1AB320A}"/>
                </a:ext>
              </a:extLst>
            </p:cNvPr>
            <p:cNvSpPr txBox="1"/>
            <p:nvPr/>
          </p:nvSpPr>
          <p:spPr>
            <a:xfrm>
              <a:off x="7644493" y="4722454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4CDBDB"/>
                  </a:solidFill>
                </a:rPr>
                <a:t>EU43</a:t>
              </a:r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36CEDDD8-261F-A548-2659-1021B08015BC}"/>
                </a:ext>
              </a:extLst>
            </p:cNvPr>
            <p:cNvSpPr txBox="1"/>
            <p:nvPr/>
          </p:nvSpPr>
          <p:spPr>
            <a:xfrm>
              <a:off x="7243277" y="4265255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A54EFF"/>
                  </a:solidFill>
                </a:rPr>
                <a:t>EU46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A76DFAC8-94DF-B061-9848-B9440144145E}"/>
                </a:ext>
              </a:extLst>
            </p:cNvPr>
            <p:cNvSpPr txBox="1"/>
            <p:nvPr/>
          </p:nvSpPr>
          <p:spPr>
            <a:xfrm>
              <a:off x="7131309" y="3910692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52D352"/>
                  </a:solidFill>
                </a:rPr>
                <a:t>EU37</a:t>
              </a:r>
            </a:p>
          </p:txBody>
        </p: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187D9B1E-89B8-FC27-9D30-2058020BB50F}"/>
                </a:ext>
              </a:extLst>
            </p:cNvPr>
            <p:cNvSpPr txBox="1"/>
            <p:nvPr/>
          </p:nvSpPr>
          <p:spPr>
            <a:xfrm>
              <a:off x="7112648" y="3640104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FF9753"/>
                  </a:solidFill>
                </a:rPr>
                <a:t>EU41</a:t>
              </a:r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BAE2F062-AF7C-E26F-247B-47E79DFF1332}"/>
                </a:ext>
              </a:extLst>
            </p:cNvPr>
            <p:cNvSpPr txBox="1"/>
            <p:nvPr/>
          </p:nvSpPr>
          <p:spPr>
            <a:xfrm>
              <a:off x="7604060" y="2887630"/>
              <a:ext cx="56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FF00FF"/>
                  </a:solidFill>
                </a:rPr>
                <a:t>EU6</a:t>
              </a:r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4BE35C18-6B33-C917-50F6-E8E8F0F1E80F}"/>
                </a:ext>
              </a:extLst>
            </p:cNvPr>
            <p:cNvSpPr txBox="1"/>
            <p:nvPr/>
          </p:nvSpPr>
          <p:spPr>
            <a:xfrm>
              <a:off x="7953376" y="2134960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0000FF"/>
                  </a:solidFill>
                </a:rPr>
                <a:t>EU13</a:t>
              </a: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A9C3E4A5-21DA-8241-E7CB-D3D400491317}"/>
                </a:ext>
              </a:extLst>
            </p:cNvPr>
            <p:cNvSpPr txBox="1"/>
            <p:nvPr/>
          </p:nvSpPr>
          <p:spPr>
            <a:xfrm>
              <a:off x="10284667" y="1959428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FFD0D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EU36</a:t>
              </a:r>
            </a:p>
          </p:txBody>
        </p:sp>
        <p:sp>
          <p:nvSpPr>
            <p:cNvPr id="12" name="Oval 19">
              <a:extLst>
                <a:ext uri="{FF2B5EF4-FFF2-40B4-BE49-F238E27FC236}">
                  <a16:creationId xmlns:a16="http://schemas.microsoft.com/office/drawing/2014/main" id="{DA4B7C87-70B6-7E79-2643-CA8490643A24}"/>
                </a:ext>
              </a:extLst>
            </p:cNvPr>
            <p:cNvSpPr/>
            <p:nvPr/>
          </p:nvSpPr>
          <p:spPr>
            <a:xfrm rot="1981397">
              <a:off x="7183062" y="4278103"/>
              <a:ext cx="1254767" cy="776727"/>
            </a:xfrm>
            <a:prstGeom prst="ellipse">
              <a:avLst/>
            </a:prstGeom>
            <a:noFill/>
            <a:ln>
              <a:solidFill>
                <a:srgbClr val="1B306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39EBED4D-A407-48A9-B136-833004D6631E}"/>
              </a:ext>
            </a:extLst>
          </p:cNvPr>
          <p:cNvSpPr txBox="1"/>
          <p:nvPr/>
        </p:nvSpPr>
        <p:spPr>
          <a:xfrm>
            <a:off x="2683615" y="1969313"/>
            <a:ext cx="6097604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H" b="1" dirty="0" err="1">
                <a:solidFill>
                  <a:prstClr val="black"/>
                </a:solidFill>
                <a:latin typeface="Calibri" panose="020F0502020204030204" pitchFamily="34" charset="0"/>
              </a:rPr>
              <a:t>Others</a:t>
            </a:r>
            <a:r>
              <a:rPr lang="fr-CH" dirty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  <a:r>
              <a:rPr lang="fr-CH" dirty="0" err="1">
                <a:solidFill>
                  <a:prstClr val="black"/>
                </a:solidFill>
                <a:latin typeface="Calibri" panose="020F0502020204030204" pitchFamily="34" charset="0"/>
              </a:rPr>
              <a:t>potenziell</a:t>
            </a:r>
            <a:r>
              <a:rPr lang="fr-CH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 panose="020F0502020204030204" pitchFamily="34" charset="0"/>
              </a:rPr>
              <a:t>sehr</a:t>
            </a:r>
            <a:r>
              <a:rPr lang="fr-CH" dirty="0">
                <a:solidFill>
                  <a:prstClr val="black"/>
                </a:solidFill>
                <a:latin typeface="Calibri" panose="020F0502020204030204" pitchFamily="34" charset="0"/>
              </a:rPr>
              <a:t> virulent </a:t>
            </a:r>
            <a:r>
              <a:rPr lang="fr-CH" dirty="0" err="1">
                <a:solidFill>
                  <a:prstClr val="black"/>
                </a:solidFill>
                <a:latin typeface="Calibri" panose="020F0502020204030204" pitchFamily="34" charset="0"/>
              </a:rPr>
              <a:t>und</a:t>
            </a:r>
            <a:r>
              <a:rPr lang="fr-CH" dirty="0">
                <a:solidFill>
                  <a:prstClr val="black"/>
                </a:solidFill>
                <a:latin typeface="Calibri" panose="020F0502020204030204" pitchFamily="34" charset="0"/>
              </a:rPr>
              <a:t>/</a:t>
            </a:r>
            <a:r>
              <a:rPr lang="fr-CH" dirty="0" err="1">
                <a:solidFill>
                  <a:prstClr val="black"/>
                </a:solidFill>
                <a:latin typeface="Calibri" panose="020F0502020204030204" pitchFamily="34" charset="0"/>
              </a:rPr>
              <a:t>oder</a:t>
            </a:r>
            <a:r>
              <a:rPr lang="fr-CH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Calibri" panose="020F0502020204030204" pitchFamily="34" charset="0"/>
              </a:rPr>
              <a:t>aggressiv</a:t>
            </a:r>
            <a:endParaRPr lang="en-GB" b="1" dirty="0">
              <a:solidFill>
                <a:srgbClr val="FFA3A3"/>
              </a:solidFill>
              <a:latin typeface="Calibri"/>
            </a:endParaRPr>
          </a:p>
          <a:p>
            <a:pPr marL="285750" indent="-285750" defTabSz="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FFA3A3"/>
                </a:solidFill>
                <a:latin typeface="Calibri"/>
              </a:rPr>
              <a:t>EU36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>
                <a:solidFill>
                  <a:prstClr val="black"/>
                </a:solidFill>
                <a:latin typeface="Calibri"/>
              </a:rPr>
              <a:t>d</a:t>
            </a:r>
            <a:r>
              <a:rPr lang="de-DE" dirty="0"/>
              <a:t>ominant bei 34 % (37 % 2023, 52 % 2024)</a:t>
            </a:r>
          </a:p>
          <a:p>
            <a:pPr marL="742950" lvl="1" indent="-2857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Calibri"/>
              </a:rPr>
              <a:t>Agg</a:t>
            </a:r>
            <a:r>
              <a:rPr lang="de-DE" dirty="0"/>
              <a:t>ressiver Stamm</a:t>
            </a:r>
          </a:p>
          <a:p>
            <a:pPr marL="742950" lvl="1" indent="-2857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Kann Sortenresistenzen umgehen</a:t>
            </a:r>
          </a:p>
          <a:p>
            <a:pPr marL="285750" indent="-285750" defTabSz="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33CC33"/>
                </a:solidFill>
                <a:latin typeface="Calibri"/>
              </a:rPr>
              <a:t>EU37 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resistant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gegen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fluazinam (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jetzt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&lt; 1%)</a:t>
            </a:r>
          </a:p>
          <a:p>
            <a:pPr marL="285750" indent="-285750" defTabSz="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009093"/>
                </a:solidFill>
                <a:latin typeface="Calibri"/>
              </a:rPr>
              <a:t>EU_43_A1</a:t>
            </a:r>
            <a:r>
              <a:rPr lang="en-GB" dirty="0">
                <a:solidFill>
                  <a:srgbClr val="953735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und </a:t>
            </a:r>
            <a:r>
              <a:rPr lang="en-GB" b="1" dirty="0">
                <a:solidFill>
                  <a:srgbClr val="A54EFF"/>
                </a:solidFill>
                <a:latin typeface="Calibri"/>
              </a:rPr>
              <a:t>EU_46_A1</a:t>
            </a:r>
          </a:p>
          <a:p>
            <a:pPr marL="742950" lvl="1" indent="-285750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prstClr val="black"/>
                </a:solidFill>
                <a:latin typeface="Calibri"/>
              </a:rPr>
              <a:t>Resistent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gegen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CAA und OXTP </a:t>
            </a:r>
          </a:p>
          <a:p>
            <a:pPr marL="285750" indent="-285750" defTabSz="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H" b="1" i="0" u="none" strike="noStrike" baseline="0" dirty="0">
                <a:solidFill>
                  <a:srgbClr val="CCFFFF"/>
                </a:solidFill>
                <a:latin typeface="Calibri" panose="020F0502020204030204" pitchFamily="34" charset="0"/>
              </a:rPr>
              <a:t>EU45</a:t>
            </a:r>
            <a:r>
              <a:rPr lang="fr-CH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fr-CH" dirty="0">
                <a:latin typeface="Calibri" panose="020F0502020204030204" pitchFamily="34" charset="0"/>
              </a:rPr>
              <a:t>4 % in 2024, 1 % in 2025 in 8 Länder  </a:t>
            </a:r>
          </a:p>
          <a:p>
            <a:pPr marL="285750" indent="-285750" defTabSz="6858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H" b="1" i="0" u="none" strike="noStrike" baseline="0" dirty="0">
                <a:solidFill>
                  <a:srgbClr val="8A4500"/>
                </a:solidFill>
                <a:latin typeface="Calibri" panose="020F0502020204030204" pitchFamily="34" charset="0"/>
              </a:rPr>
              <a:t>EU47 </a:t>
            </a:r>
            <a:r>
              <a:rPr lang="de-DE" i="0" u="none" strike="noStrike" baseline="0" dirty="0">
                <a:latin typeface="Calibri" panose="020F0502020204030204" pitchFamily="34" charset="0"/>
              </a:rPr>
              <a:t>k</a:t>
            </a:r>
            <a:r>
              <a:rPr lang="de-DE" dirty="0"/>
              <a:t>ann Sortenresistenzen umgehen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2E3410-3EDD-4576-86F6-AA161BBCF091}"/>
              </a:ext>
            </a:extLst>
          </p:cNvPr>
          <p:cNvSpPr txBox="1"/>
          <p:nvPr/>
        </p:nvSpPr>
        <p:spPr>
          <a:xfrm>
            <a:off x="221381" y="6478908"/>
            <a:ext cx="326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i="1" dirty="0">
                <a:solidFill>
                  <a:schemeClr val="bg1">
                    <a:lumMod val="50000"/>
                  </a:schemeClr>
                </a:solidFill>
              </a:rPr>
              <a:t>Source: présentation de David Cooke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C7D3A6B-9AD8-4D96-81F1-C47A5CA91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813" y="5616863"/>
            <a:ext cx="3971925" cy="9525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BC734F0-6F80-EAE3-5338-02F284B72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6" t="18489" r="1557" b="7182"/>
          <a:stretch>
            <a:fillRect/>
          </a:stretch>
        </p:blipFill>
        <p:spPr bwMode="auto">
          <a:xfrm>
            <a:off x="385943" y="1902426"/>
            <a:ext cx="2185704" cy="347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088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D3313-3B61-F031-72FB-FA0FAC16A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27D3628-3616-87A6-7CA1-4DA2017A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lant growing in a field&#10;&#10;Description automatically generated">
            <a:extLst>
              <a:ext uri="{FF2B5EF4-FFF2-40B4-BE49-F238E27FC236}">
                <a16:creationId xmlns:a16="http://schemas.microsoft.com/office/drawing/2014/main" id="{24963CF2-D42E-E266-5D1C-5B317C709B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9B03057-8CF8-32C0-F89D-C172BE2C5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B7250-3BFA-821B-35E8-BDB07F4F0540}"/>
              </a:ext>
            </a:extLst>
          </p:cNvPr>
          <p:cNvSpPr txBox="1">
            <a:spLocks/>
          </p:cNvSpPr>
          <p:nvPr/>
        </p:nvSpPr>
        <p:spPr>
          <a:xfrm>
            <a:off x="355462" y="637953"/>
            <a:ext cx="3417642" cy="518569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CH" sz="4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Der </a:t>
            </a:r>
            <a:r>
              <a:rPr lang="fr-CH" sz="48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Nutzen</a:t>
            </a:r>
            <a:r>
              <a:rPr lang="fr-CH" sz="4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des Monitorings: </a:t>
            </a:r>
            <a:r>
              <a:rPr lang="en-US" sz="4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Der Fall des EU43 in </a:t>
            </a:r>
            <a:r>
              <a:rPr lang="en-US" sz="48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Dänemark</a:t>
            </a:r>
            <a:endParaRPr lang="en-US" sz="4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BE4681-291E-8ECC-59EA-7B0A8254E0C2}"/>
              </a:ext>
            </a:extLst>
          </p:cNvPr>
          <p:cNvSpPr txBox="1"/>
          <p:nvPr/>
        </p:nvSpPr>
        <p:spPr>
          <a:xfrm>
            <a:off x="249584" y="6285297"/>
            <a:ext cx="738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Etude de cas réalisée par Jens G. Hansen &amp; Isaac K. Abuley, Aarhus University</a:t>
            </a:r>
          </a:p>
        </p:txBody>
      </p:sp>
    </p:spTree>
    <p:extLst>
      <p:ext uri="{BB962C8B-B14F-4D97-AF65-F5344CB8AC3E}">
        <p14:creationId xmlns:p14="http://schemas.microsoft.com/office/powerpoint/2010/main" val="1323771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E8BA5-AACD-E6A7-411D-EB0A30AE7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5BE69-6EFA-3F7E-E4A0-07B73289BF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801438" cy="3348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94046D-CF17-8056-21A3-87EA26DF98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386" y="0"/>
            <a:ext cx="3808428" cy="3348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B0853-6C1F-833A-0EC9-5DC986D365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32" y="0"/>
            <a:ext cx="3822122" cy="3348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1FD421-72AC-A243-02A0-F5CBB65465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26329"/>
            <a:ext cx="3801437" cy="3431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F73A58-FCEC-1050-3DFA-A6DC39840C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385" y="3403047"/>
            <a:ext cx="3801437" cy="3454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394C5-996F-FA96-FD93-4798F6378F38}"/>
              </a:ext>
            </a:extLst>
          </p:cNvPr>
          <p:cNvSpPr txBox="1"/>
          <p:nvPr/>
        </p:nvSpPr>
        <p:spPr>
          <a:xfrm>
            <a:off x="915835" y="-1781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21298-AF73-CD3E-C090-2F057437D83B}"/>
              </a:ext>
            </a:extLst>
          </p:cNvPr>
          <p:cNvSpPr txBox="1"/>
          <p:nvPr/>
        </p:nvSpPr>
        <p:spPr>
          <a:xfrm>
            <a:off x="4904274" y="-1781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CF227-13C0-4DDE-AE7F-EEF33CC1EDCA}"/>
              </a:ext>
            </a:extLst>
          </p:cNvPr>
          <p:cNvSpPr txBox="1"/>
          <p:nvPr/>
        </p:nvSpPr>
        <p:spPr>
          <a:xfrm>
            <a:off x="9068575" y="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FEDFD-7851-32E5-0904-A246728663CA}"/>
              </a:ext>
            </a:extLst>
          </p:cNvPr>
          <p:cNvSpPr txBox="1"/>
          <p:nvPr/>
        </p:nvSpPr>
        <p:spPr>
          <a:xfrm>
            <a:off x="915835" y="342632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EEDCC-1FCC-10E4-4280-000CEFAE49F2}"/>
              </a:ext>
            </a:extLst>
          </p:cNvPr>
          <p:cNvSpPr txBox="1"/>
          <p:nvPr/>
        </p:nvSpPr>
        <p:spPr>
          <a:xfrm>
            <a:off x="4904273" y="342632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3351E-D079-0B5C-0FA0-45671E93AFA1}"/>
              </a:ext>
            </a:extLst>
          </p:cNvPr>
          <p:cNvSpPr txBox="1"/>
          <p:nvPr/>
        </p:nvSpPr>
        <p:spPr>
          <a:xfrm>
            <a:off x="9068574" y="342632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28AA2EB-9836-56EC-9729-2E59927B3479}"/>
              </a:ext>
            </a:extLst>
          </p:cNvPr>
          <p:cNvSpPr txBox="1"/>
          <p:nvPr/>
        </p:nvSpPr>
        <p:spPr>
          <a:xfrm>
            <a:off x="8016949" y="3668584"/>
            <a:ext cx="41750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2400" b="1" dirty="0">
                <a:solidFill>
                  <a:srgbClr val="002546"/>
                </a:solidFill>
              </a:rPr>
              <a:t>Beratungsdienst in Dänemark (SEGES) schlägt Alarm: </a:t>
            </a:r>
            <a:br>
              <a:rPr lang="de-DE" sz="2000" dirty="0">
                <a:solidFill>
                  <a:srgbClr val="002546"/>
                </a:solidFill>
              </a:rPr>
            </a:br>
            <a:r>
              <a:rPr lang="de-DE" sz="2400" dirty="0">
                <a:solidFill>
                  <a:srgbClr val="002546"/>
                </a:solidFill>
              </a:rPr>
              <a:t>Risiko für Resistenzen gegen </a:t>
            </a:r>
            <a:r>
              <a:rPr lang="de-DE" sz="2400" dirty="0" err="1">
                <a:solidFill>
                  <a:srgbClr val="002546"/>
                </a:solidFill>
              </a:rPr>
              <a:t>Revus</a:t>
            </a:r>
            <a:br>
              <a:rPr lang="de-DE" sz="2400" dirty="0">
                <a:solidFill>
                  <a:srgbClr val="002546"/>
                </a:solidFill>
              </a:rPr>
            </a:br>
            <a:r>
              <a:rPr lang="de-DE" sz="2400" dirty="0">
                <a:solidFill>
                  <a:srgbClr val="002546"/>
                </a:solidFill>
              </a:rPr>
              <a:t>(Wirkstoff = </a:t>
            </a:r>
            <a:r>
              <a:rPr lang="de-DE" sz="2400" dirty="0" err="1">
                <a:solidFill>
                  <a:srgbClr val="002546"/>
                </a:solidFill>
              </a:rPr>
              <a:t>Mandipropamid</a:t>
            </a:r>
            <a:r>
              <a:rPr lang="de-DE" sz="2400" dirty="0">
                <a:solidFill>
                  <a:srgbClr val="002546"/>
                </a:solidFill>
              </a:rPr>
              <a:t>) </a:t>
            </a:r>
            <a:r>
              <a:rPr lang="de-DE" dirty="0">
                <a:solidFill>
                  <a:srgbClr val="002546"/>
                </a:solidFill>
              </a:rPr>
              <a:t>Basierend auf Beobachtungen aus Versuchen und kommerziellen Feldern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546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3F76B8-826F-0E6F-C769-0F594D31FBC3}"/>
              </a:ext>
            </a:extLst>
          </p:cNvPr>
          <p:cNvSpPr txBox="1"/>
          <p:nvPr/>
        </p:nvSpPr>
        <p:spPr>
          <a:xfrm>
            <a:off x="0" y="6536736"/>
            <a:ext cx="5145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Slide de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Jens G. Hansen &amp; Isaac K. Abuley, Aarhus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1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BCE64-C970-FB26-CCE4-EC045B0EB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AD51C30-2183-488D-B536-D60A9147160B}"/>
              </a:ext>
            </a:extLst>
          </p:cNvPr>
          <p:cNvSpPr txBox="1"/>
          <p:nvPr/>
        </p:nvSpPr>
        <p:spPr>
          <a:xfrm>
            <a:off x="7774681" y="805664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SEGES schlägt Alarm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0E936-6D15-918C-D2EB-D33CD16F3F28}"/>
              </a:ext>
            </a:extLst>
          </p:cNvPr>
          <p:cNvSpPr txBox="1"/>
          <p:nvPr/>
        </p:nvSpPr>
        <p:spPr>
          <a:xfrm>
            <a:off x="253001" y="6142622"/>
            <a:ext cx="5616624" cy="656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https://agro.au.dk/en/current-news/news/show/artikel/kartoffelproduktionen-trues-af-stigende-resistens-hos-kartoffelskimmel-mod-kemiske-bekaempelsesmidler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151FF-C026-CF84-D997-751A1539BA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13" y="190695"/>
            <a:ext cx="5204562" cy="5758318"/>
          </a:xfrm>
          <a:prstGeom prst="rect">
            <a:avLst/>
          </a:prstGeom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763AF77A-05DE-8C55-44C6-063FCF42CE8C}"/>
              </a:ext>
            </a:extLst>
          </p:cNvPr>
          <p:cNvSpPr txBox="1">
            <a:spLocks/>
          </p:cNvSpPr>
          <p:nvPr/>
        </p:nvSpPr>
        <p:spPr>
          <a:xfrm>
            <a:off x="4785362" y="725728"/>
            <a:ext cx="3458351" cy="42639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1800" b="1" i="0" u="none" strike="noStrike" kern="1200" cap="all" spc="100" normalizeH="0" baseline="0" noProof="0" dirty="0">
                <a:ln>
                  <a:noFill/>
                </a:ln>
                <a:solidFill>
                  <a:srgbClr val="002546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30 </a:t>
            </a:r>
            <a:r>
              <a:rPr kumimoji="0" lang="fr-CH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2546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august</a:t>
            </a:r>
            <a:r>
              <a:rPr kumimoji="0" lang="fr-CH" sz="1800" b="1" i="0" u="none" strike="noStrike" kern="1200" cap="all" spc="100" normalizeH="0" baseline="0" noProof="0" dirty="0">
                <a:ln>
                  <a:noFill/>
                </a:ln>
                <a:solidFill>
                  <a:srgbClr val="002546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2022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2786B218-EA1A-57A8-1929-3BF0A0FFAD3E}"/>
              </a:ext>
            </a:extLst>
          </p:cNvPr>
          <p:cNvSpPr txBox="1">
            <a:spLocks/>
          </p:cNvSpPr>
          <p:nvPr/>
        </p:nvSpPr>
        <p:spPr>
          <a:xfrm>
            <a:off x="4785362" y="3720480"/>
            <a:ext cx="3458351" cy="42639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1800" b="1" i="0" u="none" strike="noStrike" kern="1200" cap="all" spc="100" normalizeH="0" baseline="0" noProof="0" dirty="0">
                <a:ln>
                  <a:noFill/>
                </a:ln>
                <a:solidFill>
                  <a:srgbClr val="002546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6 </a:t>
            </a:r>
            <a:r>
              <a:rPr kumimoji="0" lang="fr-CH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2546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januar</a:t>
            </a:r>
            <a:r>
              <a:rPr kumimoji="0" lang="fr-CH" sz="1800" b="1" i="0" u="none" strike="noStrike" kern="1200" cap="all" spc="100" normalizeH="0" baseline="0" noProof="0" dirty="0">
                <a:ln>
                  <a:noFill/>
                </a:ln>
                <a:solidFill>
                  <a:srgbClr val="002546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2023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367E8C6-FE48-59C4-78F8-92CD848F8A0E}"/>
              </a:ext>
            </a:extLst>
          </p:cNvPr>
          <p:cNvSpPr txBox="1">
            <a:spLocks/>
          </p:cNvSpPr>
          <p:nvPr/>
        </p:nvSpPr>
        <p:spPr>
          <a:xfrm>
            <a:off x="4785362" y="5217856"/>
            <a:ext cx="3458351" cy="42639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1800" b="1" i="0" u="none" strike="noStrike" kern="1200" cap="all" spc="100" normalizeH="0" baseline="0" noProof="0" dirty="0" err="1">
                <a:ln>
                  <a:noFill/>
                </a:ln>
                <a:solidFill>
                  <a:srgbClr val="002546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frühling</a:t>
            </a:r>
            <a:r>
              <a:rPr kumimoji="0" lang="fr-CH" sz="1800" b="1" i="0" u="none" strike="noStrike" kern="1200" cap="all" spc="100" normalizeH="0" baseline="0" noProof="0" dirty="0">
                <a:ln>
                  <a:noFill/>
                </a:ln>
                <a:solidFill>
                  <a:srgbClr val="002546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2023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E7A584-7F82-6984-9123-D9C59F3E02B9}"/>
              </a:ext>
            </a:extLst>
          </p:cNvPr>
          <p:cNvSpPr txBox="1"/>
          <p:nvPr/>
        </p:nvSpPr>
        <p:spPr>
          <a:xfrm>
            <a:off x="7774681" y="3510491"/>
            <a:ext cx="360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Pressemitteilung der Universität Aarhus: EU43-Stämme resistent gegen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Mandipropamid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CC6B3C-DF64-5B6F-96EA-84230BBCC7E8}"/>
              </a:ext>
            </a:extLst>
          </p:cNvPr>
          <p:cNvSpPr txBox="1"/>
          <p:nvPr/>
        </p:nvSpPr>
        <p:spPr>
          <a:xfrm>
            <a:off x="7774681" y="2178106"/>
            <a:ext cx="360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100 Proben: 72 EU43, 5 EU41. Tests auf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Mandipropamid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-Resistenz.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BE61484-79BA-CE9E-2AB7-2BDEE8D51931}"/>
              </a:ext>
            </a:extLst>
          </p:cNvPr>
          <p:cNvSpPr txBox="1"/>
          <p:nvPr/>
        </p:nvSpPr>
        <p:spPr>
          <a:xfrm>
            <a:off x="7774681" y="5137226"/>
            <a:ext cx="360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Änderung der Behandlungsstrategien: Mischung von Wirkstoffen + Wechsel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1420897C-F34D-8A6E-D40D-9916A1CD4137}"/>
              </a:ext>
            </a:extLst>
          </p:cNvPr>
          <p:cNvSpPr txBox="1">
            <a:spLocks/>
          </p:cNvSpPr>
          <p:nvPr/>
        </p:nvSpPr>
        <p:spPr>
          <a:xfrm>
            <a:off x="4785362" y="2223104"/>
            <a:ext cx="3458351" cy="42639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H" b="1" noProof="0" dirty="0" err="1">
                <a:solidFill>
                  <a:srgbClr val="002546"/>
                </a:solidFill>
                <a:latin typeface="Aptos Display" panose="02110004020202020204"/>
              </a:rPr>
              <a:t>Herbst</a:t>
            </a:r>
            <a:r>
              <a:rPr kumimoji="0" lang="fr-CH" sz="1800" b="1" i="0" u="none" strike="noStrike" kern="1200" cap="all" spc="100" normalizeH="0" baseline="0" noProof="0" dirty="0">
                <a:ln>
                  <a:noFill/>
                </a:ln>
                <a:solidFill>
                  <a:srgbClr val="002546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2022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6D28AA8-2C8D-B187-B626-62F82807573C}"/>
              </a:ext>
            </a:extLst>
          </p:cNvPr>
          <p:cNvSpPr txBox="1"/>
          <p:nvPr/>
        </p:nvSpPr>
        <p:spPr>
          <a:xfrm>
            <a:off x="0" y="6536736"/>
            <a:ext cx="5915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Slide modifiée de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Jens G. Hansen &amp; Isaac K. Abuley, Aarhus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6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A44A3-E5ED-1184-CBF6-BF5F309FC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1190B4-C83A-7A95-A643-47B509279C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7501" y="1"/>
            <a:ext cx="11556000" cy="752101"/>
          </a:xfrm>
        </p:spPr>
        <p:txBody>
          <a:bodyPr/>
          <a:lstStyle/>
          <a:p>
            <a:pPr algn="ctr"/>
            <a:r>
              <a:rPr lang="da-DK" sz="2800" b="1" dirty="0"/>
              <a:t>The spatial and temporal distribution of EU43 in Denmark </a:t>
            </a:r>
            <a:r>
              <a:rPr lang="da-DK" sz="2800" b="1" dirty="0" err="1"/>
              <a:t>until</a:t>
            </a:r>
            <a:r>
              <a:rPr lang="da-DK" sz="2800" b="1" dirty="0"/>
              <a:t> 2024</a:t>
            </a:r>
            <a:endParaRPr lang="en-GB" sz="2800" b="1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661E469-EE8F-D8BB-03F3-6715C3E13B30}"/>
              </a:ext>
            </a:extLst>
          </p:cNvPr>
          <p:cNvGraphicFramePr>
            <a:graphicFrameLocks/>
          </p:cNvGraphicFramePr>
          <p:nvPr/>
        </p:nvGraphicFramePr>
        <p:xfrm>
          <a:off x="317501" y="1310326"/>
          <a:ext cx="7101394" cy="3912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52F5C83-4143-43E1-851E-9974AD062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687" y="1310326"/>
            <a:ext cx="4495800" cy="5095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4E3120-A922-EE45-37E5-1059A2EA15CE}"/>
              </a:ext>
            </a:extLst>
          </p:cNvPr>
          <p:cNvSpPr txBox="1"/>
          <p:nvPr/>
        </p:nvSpPr>
        <p:spPr>
          <a:xfrm>
            <a:off x="6500387" y="1450885"/>
            <a:ext cx="74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Others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1C45A-817B-1B1A-C878-A0F0367839F7}"/>
              </a:ext>
            </a:extLst>
          </p:cNvPr>
          <p:cNvSpPr txBox="1"/>
          <p:nvPr/>
        </p:nvSpPr>
        <p:spPr>
          <a:xfrm>
            <a:off x="5937563" y="3037735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EU43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59352A7-BE8D-808E-9EE7-16D7A84A289D}"/>
              </a:ext>
            </a:extLst>
          </p:cNvPr>
          <p:cNvSpPr txBox="1"/>
          <p:nvPr/>
        </p:nvSpPr>
        <p:spPr>
          <a:xfrm>
            <a:off x="0" y="6536736"/>
            <a:ext cx="5143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Slide de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Jens G. Hansen &amp; Isaac K. Abuley, Aarhus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847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FC72-D619-6623-E8E2-260C81E74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8D45A-A886-EE21-71EB-5794D6D577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801438" cy="3348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5C59C-A5AE-E020-D166-D65AA41A24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386" y="0"/>
            <a:ext cx="3808428" cy="3348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236D88-622A-FFCE-133C-360DAC920B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32" y="0"/>
            <a:ext cx="3822122" cy="3348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59F3F9-3A73-F0FF-4C41-EB8C4D0428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26329"/>
            <a:ext cx="3801437" cy="3431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93516-0714-FD1E-17C5-6E9BA81EAE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385" y="3403047"/>
            <a:ext cx="3801437" cy="3454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BA1EEF-6A5D-79FC-6905-4A9A4C5D85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31" y="3426330"/>
            <a:ext cx="3844653" cy="3431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C66F00-F71B-144E-E83C-CB96E25BA4F3}"/>
              </a:ext>
            </a:extLst>
          </p:cNvPr>
          <p:cNvSpPr txBox="1"/>
          <p:nvPr/>
        </p:nvSpPr>
        <p:spPr>
          <a:xfrm>
            <a:off x="915835" y="-1781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4FE35-EE19-DB81-74E5-E0C55740E643}"/>
              </a:ext>
            </a:extLst>
          </p:cNvPr>
          <p:cNvSpPr txBox="1"/>
          <p:nvPr/>
        </p:nvSpPr>
        <p:spPr>
          <a:xfrm>
            <a:off x="4904274" y="-1781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2746F-3B5A-A5AA-FD57-0EAD46D042D9}"/>
              </a:ext>
            </a:extLst>
          </p:cNvPr>
          <p:cNvSpPr txBox="1"/>
          <p:nvPr/>
        </p:nvSpPr>
        <p:spPr>
          <a:xfrm>
            <a:off x="9068575" y="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862EF-E78F-4BE6-AAE0-F08DF87DDBB7}"/>
              </a:ext>
            </a:extLst>
          </p:cNvPr>
          <p:cNvSpPr txBox="1"/>
          <p:nvPr/>
        </p:nvSpPr>
        <p:spPr>
          <a:xfrm>
            <a:off x="915835" y="342632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4DE72C-125D-3830-A347-D75D39F6B779}"/>
              </a:ext>
            </a:extLst>
          </p:cNvPr>
          <p:cNvSpPr txBox="1"/>
          <p:nvPr/>
        </p:nvSpPr>
        <p:spPr>
          <a:xfrm>
            <a:off x="4904273" y="342632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5DAF2-6EF9-8A00-D9F2-D87A2B788003}"/>
              </a:ext>
            </a:extLst>
          </p:cNvPr>
          <p:cNvSpPr txBox="1"/>
          <p:nvPr/>
        </p:nvSpPr>
        <p:spPr>
          <a:xfrm>
            <a:off x="9068574" y="342632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7DB22ED-A86D-D335-9714-ACB57865A4F4}"/>
              </a:ext>
            </a:extLst>
          </p:cNvPr>
          <p:cNvSpPr txBox="1"/>
          <p:nvPr/>
        </p:nvSpPr>
        <p:spPr>
          <a:xfrm>
            <a:off x="0" y="6536736"/>
            <a:ext cx="5143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Slide de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Jens G. Hansen &amp; Isaac K. Abuley, Aarhus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544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8D12-E917-7290-EAF1-9DC8AC07C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8C41C52-D04C-AE53-E01B-BC95B028D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lant growing in a field&#10;&#10;Description automatically generated">
            <a:extLst>
              <a:ext uri="{FF2B5EF4-FFF2-40B4-BE49-F238E27FC236}">
                <a16:creationId xmlns:a16="http://schemas.microsoft.com/office/drawing/2014/main" id="{D6D491ED-7B52-052E-3B1F-35FA31C18A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06A01A5-5B50-76E3-B981-768381192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313A0D-3576-CB67-0125-7CBF6B6EDFB7}"/>
              </a:ext>
            </a:extLst>
          </p:cNvPr>
          <p:cNvSpPr txBox="1">
            <a:spLocks/>
          </p:cNvSpPr>
          <p:nvPr/>
        </p:nvSpPr>
        <p:spPr>
          <a:xfrm>
            <a:off x="344829" y="1105785"/>
            <a:ext cx="3417642" cy="518569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CH" sz="4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Der </a:t>
            </a:r>
            <a:r>
              <a:rPr lang="fr-CH" sz="48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Nutzen</a:t>
            </a:r>
            <a:r>
              <a:rPr lang="fr-CH" sz="4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des Monitorings: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Der Fall des EU47 in der Schweiz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(und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Belgien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und die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Nierderlanden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3211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F1719-D939-BA1F-1FBC-DF6FF4735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21CDC4A-470E-66BE-15C6-BFDF20DCE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471" y="744616"/>
            <a:ext cx="8091637" cy="60415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17B321-ABD6-30A5-93D9-499B311C2FD5}"/>
              </a:ext>
            </a:extLst>
          </p:cNvPr>
          <p:cNvSpPr txBox="1"/>
          <p:nvPr/>
        </p:nvSpPr>
        <p:spPr>
          <a:xfrm>
            <a:off x="614993" y="314003"/>
            <a:ext cx="605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Monitoring in der Schweiz 2024</a:t>
            </a:r>
            <a:endParaRPr lang="fr-CH" sz="36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E0C1EA-0A31-F3FA-98C5-D33AC93CA43F}"/>
              </a:ext>
            </a:extLst>
          </p:cNvPr>
          <p:cNvSpPr txBox="1"/>
          <p:nvPr/>
        </p:nvSpPr>
        <p:spPr>
          <a:xfrm>
            <a:off x="5986952" y="5719592"/>
            <a:ext cx="60976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vom 28. Mai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bis 11. September</a:t>
            </a: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7FF0E2-462A-77DF-15F4-359426DC5969}"/>
              </a:ext>
            </a:extLst>
          </p:cNvPr>
          <p:cNvSpPr txBox="1"/>
          <p:nvPr/>
        </p:nvSpPr>
        <p:spPr>
          <a:xfrm>
            <a:off x="-4159988" y="5159002"/>
            <a:ext cx="60977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49 Proben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 Kantone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21 Sorten</a:t>
            </a:r>
          </a:p>
        </p:txBody>
      </p:sp>
    </p:spTree>
    <p:extLst>
      <p:ext uri="{BB962C8B-B14F-4D97-AF65-F5344CB8AC3E}">
        <p14:creationId xmlns:p14="http://schemas.microsoft.com/office/powerpoint/2010/main" val="111281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B02CE1-4994-3EA4-4AF5-BFF9A6A3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Picture 2" descr="A caterpillar on a leaf&#10;&#10;Description automatically generated">
            <a:extLst>
              <a:ext uri="{FF2B5EF4-FFF2-40B4-BE49-F238E27FC236}">
                <a16:creationId xmlns:a16="http://schemas.microsoft.com/office/drawing/2014/main" id="{9B5C3DD1-05DD-1B66-5556-0EC0B6E7C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A84868-8D60-D4D9-03A2-0AFB4ECF5134}"/>
              </a:ext>
            </a:extLst>
          </p:cNvPr>
          <p:cNvSpPr txBox="1"/>
          <p:nvPr/>
        </p:nvSpPr>
        <p:spPr>
          <a:xfrm>
            <a:off x="1777786" y="2582201"/>
            <a:ext cx="3516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i="1" dirty="0">
                <a:solidFill>
                  <a:schemeClr val="bg1"/>
                </a:solidFill>
                <a:latin typeface="+mj-lt"/>
              </a:rPr>
              <a:t>Phytophthora </a:t>
            </a:r>
            <a:r>
              <a:rPr lang="fr-CH" sz="2800" i="1" dirty="0" err="1">
                <a:solidFill>
                  <a:schemeClr val="bg1"/>
                </a:solidFill>
                <a:latin typeface="+mj-lt"/>
              </a:rPr>
              <a:t>infestans</a:t>
            </a:r>
            <a:endParaRPr lang="fr-CH" sz="28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BB1A95-6F90-358F-399C-A42ACC866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72" y="3220590"/>
            <a:ext cx="611354" cy="3847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F6E411-D341-2B2F-2CE9-FCBF6322E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64281">
            <a:off x="2910837" y="3287751"/>
            <a:ext cx="611354" cy="3847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9865B5-AE47-7FF1-B19C-858ACC414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47" y="3706670"/>
            <a:ext cx="611354" cy="3847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2F38C7-ED20-3BC8-A0DB-6C7390E9F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67" y="1022575"/>
            <a:ext cx="611354" cy="3847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80472E-F162-2F32-802B-9123D59EA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74" y="1022575"/>
            <a:ext cx="611354" cy="3847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125B87-FC04-5DFA-1C54-AB17CCE44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581" y="1022575"/>
            <a:ext cx="611354" cy="38476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0B8DBE-6371-C976-6EE2-21B33E43A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96" y="2055986"/>
            <a:ext cx="611354" cy="38476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A03B7B-6DA0-4AF7-A5D5-F3DDF8498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34" y="2054194"/>
            <a:ext cx="611354" cy="3847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FCB620-0A37-3686-C1F7-905F6B4FC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40" y="2055986"/>
            <a:ext cx="611354" cy="384768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20C1AFF-6910-DEE0-035A-6433D213EB34}"/>
              </a:ext>
            </a:extLst>
          </p:cNvPr>
          <p:cNvCxnSpPr>
            <a:cxnSpLocks/>
          </p:cNvCxnSpPr>
          <p:nvPr/>
        </p:nvCxnSpPr>
        <p:spPr>
          <a:xfrm>
            <a:off x="7412601" y="1410271"/>
            <a:ext cx="0" cy="645715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197426C-2EAA-F0CD-1035-D88C24630406}"/>
              </a:ext>
            </a:extLst>
          </p:cNvPr>
          <p:cNvCxnSpPr>
            <a:cxnSpLocks/>
          </p:cNvCxnSpPr>
          <p:nvPr/>
        </p:nvCxnSpPr>
        <p:spPr>
          <a:xfrm>
            <a:off x="8774489" y="1406687"/>
            <a:ext cx="0" cy="645715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66D3225-5769-0F9F-6417-F4FF7803D247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9504858" y="1445792"/>
            <a:ext cx="0" cy="51345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CF601721-1D1B-DECA-FAD0-427176A52063}"/>
              </a:ext>
            </a:extLst>
          </p:cNvPr>
          <p:cNvSpPr txBox="1"/>
          <p:nvPr/>
        </p:nvSpPr>
        <p:spPr>
          <a:xfrm>
            <a:off x="9348405" y="984127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>
                <a:solidFill>
                  <a:schemeClr val="bg1"/>
                </a:solidFill>
                <a:latin typeface="+mj-lt"/>
              </a:rPr>
              <a:t>x</a:t>
            </a:r>
            <a:endParaRPr lang="fr-CH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C965623-A4FA-18E9-146D-97E608625743}"/>
              </a:ext>
            </a:extLst>
          </p:cNvPr>
          <p:cNvSpPr txBox="1"/>
          <p:nvPr/>
        </p:nvSpPr>
        <p:spPr>
          <a:xfrm>
            <a:off x="6919004" y="598271"/>
            <a:ext cx="1112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Stamm A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6FBEC9C-942C-C76E-CDBF-FAC074C2D263}"/>
              </a:ext>
            </a:extLst>
          </p:cNvPr>
          <p:cNvSpPr txBox="1"/>
          <p:nvPr/>
        </p:nvSpPr>
        <p:spPr>
          <a:xfrm>
            <a:off x="8298566" y="604927"/>
            <a:ext cx="1105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i="1" dirty="0">
                <a:solidFill>
                  <a:srgbClr val="FFC000"/>
                </a:solidFill>
                <a:latin typeface="+mj-lt"/>
              </a:rPr>
              <a:t>Stamm B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67C8E83-3363-1A73-F87E-52F36AE13DB5}"/>
              </a:ext>
            </a:extLst>
          </p:cNvPr>
          <p:cNvSpPr txBox="1"/>
          <p:nvPr/>
        </p:nvSpPr>
        <p:spPr>
          <a:xfrm>
            <a:off x="9671717" y="598271"/>
            <a:ext cx="1102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i="1" dirty="0">
                <a:solidFill>
                  <a:srgbClr val="306EA6"/>
                </a:solidFill>
                <a:latin typeface="+mj-lt"/>
              </a:rPr>
              <a:t>Stamm C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14AD17D-69B0-7B96-B563-82319C5EB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271" y="2052402"/>
            <a:ext cx="611354" cy="384768"/>
          </a:xfrm>
          <a:prstGeom prst="rect">
            <a:avLst/>
          </a:prstGeom>
        </p:spPr>
      </p:pic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09BE20C6-B29B-0AAC-ACB9-7B3489AAA64D}"/>
              </a:ext>
            </a:extLst>
          </p:cNvPr>
          <p:cNvCxnSpPr>
            <a:cxnSpLocks/>
          </p:cNvCxnSpPr>
          <p:nvPr/>
        </p:nvCxnSpPr>
        <p:spPr>
          <a:xfrm>
            <a:off x="10136377" y="1403103"/>
            <a:ext cx="0" cy="645715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39" name="Image 38">
            <a:extLst>
              <a:ext uri="{FF2B5EF4-FFF2-40B4-BE49-F238E27FC236}">
                <a16:creationId xmlns:a16="http://schemas.microsoft.com/office/drawing/2014/main" id="{536F83C9-0972-4786-64E0-41D5406619E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7331" y="1058461"/>
            <a:ext cx="558788" cy="53883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8FE195F-65E7-E55A-2AC6-CE6355B5B6C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8746" y="843898"/>
            <a:ext cx="978608" cy="973458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70643B91-5629-3668-3B84-11188350CE20}"/>
              </a:ext>
            </a:extLst>
          </p:cNvPr>
          <p:cNvSpPr txBox="1"/>
          <p:nvPr/>
        </p:nvSpPr>
        <p:spPr>
          <a:xfrm>
            <a:off x="3973679" y="1670905"/>
            <a:ext cx="1890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a-Latn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infestare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6BC452D-EE66-693E-680D-35ACE6CE7775}"/>
              </a:ext>
            </a:extLst>
          </p:cNvPr>
          <p:cNvSpPr txBox="1"/>
          <p:nvPr/>
        </p:nvSpPr>
        <p:spPr>
          <a:xfrm>
            <a:off x="1724800" y="1640127"/>
            <a:ext cx="2216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φυτόν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φθορά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fr-CH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F80AB20-223C-B65B-A17D-FF89F6F453A6}"/>
              </a:ext>
            </a:extLst>
          </p:cNvPr>
          <p:cNvSpPr txBox="1"/>
          <p:nvPr/>
        </p:nvSpPr>
        <p:spPr>
          <a:xfrm>
            <a:off x="7604036" y="2947339"/>
            <a:ext cx="3488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+mj-lt"/>
              </a:rPr>
              <a:t>Schnelle Ausbreitung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+mj-lt"/>
              </a:rPr>
              <a:t>Vielseitige Sporen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+mj-lt"/>
              </a:rPr>
              <a:t>Genetische Anpassung</a:t>
            </a:r>
            <a:endParaRPr lang="fr-CH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7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2" grpId="0"/>
      <p:bldP spid="33" grpId="0"/>
      <p:bldP spid="34" grpId="0"/>
      <p:bldP spid="41" grpId="0"/>
      <p:bldP spid="41" grpId="1"/>
      <p:bldP spid="42" grpId="0"/>
      <p:bldP spid="42" grpId="1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912B3-A4D0-4AB4-8257-CE44F01B7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CDEE8A-4D98-5158-FE6A-D050E709E7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/>
          <a:stretch/>
        </p:blipFill>
        <p:spPr>
          <a:xfrm>
            <a:off x="2276104" y="522198"/>
            <a:ext cx="8269970" cy="58136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64E743-2628-CB18-D7FD-70ED79ABEE5D}"/>
              </a:ext>
            </a:extLst>
          </p:cNvPr>
          <p:cNvSpPr txBox="1"/>
          <p:nvPr/>
        </p:nvSpPr>
        <p:spPr>
          <a:xfrm>
            <a:off x="385010" y="260588"/>
            <a:ext cx="363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36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Welche </a:t>
            </a:r>
            <a:r>
              <a:rPr lang="fr-CH" sz="3600" dirty="0" err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genotype</a:t>
            </a:r>
            <a:r>
              <a:rPr lang="fr-CH" sz="36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FEA5B45F-12C7-5AE1-C3AF-819FB4D3510E}"/>
              </a:ext>
            </a:extLst>
          </p:cNvPr>
          <p:cNvGraphicFramePr>
            <a:graphicFrameLocks/>
          </p:cNvGraphicFramePr>
          <p:nvPr/>
        </p:nvGraphicFramePr>
        <p:xfrm>
          <a:off x="237021" y="4527082"/>
          <a:ext cx="2610585" cy="2028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7117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A2838-6226-5B7D-39A6-3370862B7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447674D-239B-F18E-EA4A-71122F5AACC3}"/>
              </a:ext>
            </a:extLst>
          </p:cNvPr>
          <p:cNvSpPr txBox="1"/>
          <p:nvPr/>
        </p:nvSpPr>
        <p:spPr>
          <a:xfrm>
            <a:off x="10942238" y="3357688"/>
            <a:ext cx="1516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Vitabella*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Azilis*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Otolia*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69120794-6CEF-4412-A712-D9216DC33238}"/>
              </a:ext>
            </a:extLst>
          </p:cNvPr>
          <p:cNvGraphicFramePr>
            <a:graphicFrameLocks/>
          </p:cNvGraphicFramePr>
          <p:nvPr/>
        </p:nvGraphicFramePr>
        <p:xfrm>
          <a:off x="3154713" y="1079267"/>
          <a:ext cx="6131827" cy="5444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5A344450-F72C-DB39-68FD-9934278DBCB9}"/>
              </a:ext>
            </a:extLst>
          </p:cNvPr>
          <p:cNvGraphicFramePr>
            <a:graphicFrameLocks/>
          </p:cNvGraphicFramePr>
          <p:nvPr/>
        </p:nvGraphicFramePr>
        <p:xfrm>
          <a:off x="9245900" y="4579805"/>
          <a:ext cx="3018423" cy="2028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6C286C9-B1DB-F3CE-D185-B3D3C3AA76C2}"/>
              </a:ext>
            </a:extLst>
          </p:cNvPr>
          <p:cNvSpPr txBox="1"/>
          <p:nvPr/>
        </p:nvSpPr>
        <p:spPr>
          <a:xfrm>
            <a:off x="713752" y="308279"/>
            <a:ext cx="3109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36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Welche </a:t>
            </a:r>
            <a:r>
              <a:rPr lang="fr-CH" sz="3600" dirty="0" err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Sorten</a:t>
            </a:r>
            <a:r>
              <a:rPr lang="fr-CH" sz="36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9" name="Picture 4" descr="A plant growing in a field&#10;&#10;Description automatically generated">
            <a:extLst>
              <a:ext uri="{FF2B5EF4-FFF2-40B4-BE49-F238E27FC236}">
                <a16:creationId xmlns:a16="http://schemas.microsoft.com/office/drawing/2014/main" id="{E039283B-A254-A328-AB5A-3802214CD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9256" y="90083"/>
            <a:ext cx="1703890" cy="1634679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AF0238-3C15-C006-02D3-73BCF57DAC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59494" y="4557665"/>
            <a:ext cx="485181" cy="48518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5E69C00-9DF1-FD2E-CCDA-F4E18D0BDB0C}"/>
              </a:ext>
            </a:extLst>
          </p:cNvPr>
          <p:cNvSpPr txBox="1"/>
          <p:nvPr/>
        </p:nvSpPr>
        <p:spPr>
          <a:xfrm>
            <a:off x="936249" y="4278624"/>
            <a:ext cx="2315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Erika, Lady Rosetta, Wega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C594096-A716-E8D6-9B68-F66B81E580CE}"/>
              </a:ext>
            </a:extLst>
          </p:cNvPr>
          <p:cNvSpPr txBox="1"/>
          <p:nvPr/>
        </p:nvSpPr>
        <p:spPr>
          <a:xfrm>
            <a:off x="2066687" y="4770298"/>
            <a:ext cx="1184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Agria, Agata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4819960-B8A7-736F-D32B-E8E5AAFECF4E}"/>
              </a:ext>
            </a:extLst>
          </p:cNvPr>
          <p:cNvSpPr txBox="1"/>
          <p:nvPr/>
        </p:nvSpPr>
        <p:spPr>
          <a:xfrm>
            <a:off x="2581380" y="5261974"/>
            <a:ext cx="670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Bintje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323B9BA-0787-EC59-A24D-55DB678B91EC}"/>
              </a:ext>
            </a:extLst>
          </p:cNvPr>
          <p:cNvSpPr txBox="1"/>
          <p:nvPr/>
        </p:nvSpPr>
        <p:spPr>
          <a:xfrm>
            <a:off x="124040" y="3786950"/>
            <a:ext cx="312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Norman, Victoria, Ditta, Luna Rossa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F0C41A4-D1F4-4B65-1FF2-D70BE2C31062}"/>
              </a:ext>
            </a:extLst>
          </p:cNvPr>
          <p:cNvSpPr txBox="1"/>
          <p:nvPr/>
        </p:nvSpPr>
        <p:spPr>
          <a:xfrm>
            <a:off x="2486482" y="3295276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Alegria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6E441D9-5B67-C259-A041-C99D44036973}"/>
              </a:ext>
            </a:extLst>
          </p:cNvPr>
          <p:cNvSpPr txBox="1"/>
          <p:nvPr/>
        </p:nvSpPr>
        <p:spPr>
          <a:xfrm>
            <a:off x="2214035" y="2803602"/>
            <a:ext cx="103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Simonetta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55A5652-09CE-77AD-2181-6B7270C8C1BF}"/>
              </a:ext>
            </a:extLst>
          </p:cNvPr>
          <p:cNvSpPr txBox="1"/>
          <p:nvPr/>
        </p:nvSpPr>
        <p:spPr>
          <a:xfrm>
            <a:off x="-511380" y="2311928"/>
            <a:ext cx="376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Oscar, Jelly, Otolia,  Mary Ann, Azilis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BF5BE91-E03D-7670-5D56-3BD6097DF508}"/>
              </a:ext>
            </a:extLst>
          </p:cNvPr>
          <p:cNvSpPr txBox="1"/>
          <p:nvPr/>
        </p:nvSpPr>
        <p:spPr>
          <a:xfrm>
            <a:off x="1285640" y="1820254"/>
            <a:ext cx="196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Emanuelle, Innovator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BD6D766-9FD0-5D3B-6F8A-3C7D8653AE3B}"/>
              </a:ext>
            </a:extLst>
          </p:cNvPr>
          <p:cNvSpPr txBox="1"/>
          <p:nvPr/>
        </p:nvSpPr>
        <p:spPr>
          <a:xfrm>
            <a:off x="1540839" y="1328580"/>
            <a:ext cx="1710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Acoustic, Vitabella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306FFAC-632B-0ED2-3075-435E44A35F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95003" y="4220576"/>
            <a:ext cx="485181" cy="48518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B9FC72F-68C1-330D-6B27-2D8589DF5BD5}"/>
              </a:ext>
            </a:extLst>
          </p:cNvPr>
          <p:cNvSpPr txBox="1"/>
          <p:nvPr/>
        </p:nvSpPr>
        <p:spPr>
          <a:xfrm>
            <a:off x="10197761" y="2559043"/>
            <a:ext cx="1259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Acoustic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Emanuelle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Innovator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Jelly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Mary Ann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Oscar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73FF918-4C90-6BA7-1F1E-791D511306BD}"/>
              </a:ext>
            </a:extLst>
          </p:cNvPr>
          <p:cNvSpPr txBox="1"/>
          <p:nvPr/>
        </p:nvSpPr>
        <p:spPr>
          <a:xfrm>
            <a:off x="9510557" y="4334287"/>
            <a:ext cx="101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Jelly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Oscar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056BF42-EF0F-9971-14B4-DD6EE67C34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76816" y="5055924"/>
            <a:ext cx="485181" cy="48518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268DF80-4011-28D9-671C-C3607E6A916B}"/>
              </a:ext>
            </a:extLst>
          </p:cNvPr>
          <p:cNvSpPr txBox="1"/>
          <p:nvPr/>
        </p:nvSpPr>
        <p:spPr>
          <a:xfrm>
            <a:off x="10942108" y="4057565"/>
            <a:ext cx="1516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Jelly</a:t>
            </a:r>
          </a:p>
        </p:txBody>
      </p:sp>
    </p:spTree>
    <p:extLst>
      <p:ext uri="{BB962C8B-B14F-4D97-AF65-F5344CB8AC3E}">
        <p14:creationId xmlns:p14="http://schemas.microsoft.com/office/powerpoint/2010/main" val="307594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5A735-C874-C91B-5D86-8E09D720E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2DC43B6-439C-8BD2-491D-6144C37A995C}"/>
              </a:ext>
            </a:extLst>
          </p:cNvPr>
          <p:cNvSpPr txBox="1"/>
          <p:nvPr/>
        </p:nvSpPr>
        <p:spPr>
          <a:xfrm>
            <a:off x="4312310" y="3703396"/>
            <a:ext cx="1420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000" dirty="0">
                <a:solidFill>
                  <a:srgbClr val="8A45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Neue Stamm EU47</a:t>
            </a:r>
            <a:endParaRPr kumimoji="0" lang="fr-CH" sz="2000" i="0" u="none" strike="noStrike" kern="1200" cap="none" spc="0" normalizeH="0" baseline="0" noProof="0" dirty="0">
              <a:ln>
                <a:noFill/>
              </a:ln>
              <a:solidFill>
                <a:srgbClr val="8A45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EF24DD-B59A-5C59-1DE8-763B55796DC8}"/>
              </a:ext>
            </a:extLst>
          </p:cNvPr>
          <p:cNvSpPr txBox="1"/>
          <p:nvPr/>
        </p:nvSpPr>
        <p:spPr>
          <a:xfrm>
            <a:off x="1909857" y="2932381"/>
            <a:ext cx="1516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Vitabella*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Azilis*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Otolia*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C0E9C746-EACB-5514-BDA5-070F9558A0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913525"/>
              </p:ext>
            </p:extLst>
          </p:nvPr>
        </p:nvGraphicFramePr>
        <p:xfrm>
          <a:off x="213519" y="4154498"/>
          <a:ext cx="3018423" cy="2028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4BA2F950-B8E5-8B10-3D87-4BD79D6BCA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27113" y="4132358"/>
            <a:ext cx="485181" cy="4851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8730D7-FB35-CBCC-B7C5-3DEA5376BC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62622" y="3795269"/>
            <a:ext cx="485181" cy="4851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0F3F993-B02B-AAB5-CF51-6F37A24C65F0}"/>
              </a:ext>
            </a:extLst>
          </p:cNvPr>
          <p:cNvSpPr txBox="1"/>
          <p:nvPr/>
        </p:nvSpPr>
        <p:spPr>
          <a:xfrm>
            <a:off x="1165380" y="2133736"/>
            <a:ext cx="1259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Acoustic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Emanuelle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Innovator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Jelly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Mary Ann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Oscar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59DF4A-B9E8-FDE3-F398-3792ED38E302}"/>
              </a:ext>
            </a:extLst>
          </p:cNvPr>
          <p:cNvSpPr txBox="1"/>
          <p:nvPr/>
        </p:nvSpPr>
        <p:spPr>
          <a:xfrm>
            <a:off x="478176" y="3908980"/>
            <a:ext cx="101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Jelly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Oscar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40B86-EFE6-8C3C-DA61-2C3070322C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4435" y="4630617"/>
            <a:ext cx="485181" cy="48518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B1F4F45-2E17-C7E2-536B-87CD8A982CE8}"/>
              </a:ext>
            </a:extLst>
          </p:cNvPr>
          <p:cNvSpPr txBox="1"/>
          <p:nvPr/>
        </p:nvSpPr>
        <p:spPr>
          <a:xfrm>
            <a:off x="1909727" y="3632258"/>
            <a:ext cx="1516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Jelly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F23A9DF-134C-3736-1DEE-55E13767E469}"/>
              </a:ext>
            </a:extLst>
          </p:cNvPr>
          <p:cNvSpPr txBox="1"/>
          <p:nvPr/>
        </p:nvSpPr>
        <p:spPr>
          <a:xfrm>
            <a:off x="3783872" y="961541"/>
            <a:ext cx="770263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“Isolates of this lineage are sampled at a disproportionally high frequency from cultivars matching one of the Wageningen Task Force </a:t>
            </a:r>
            <a:r>
              <a:rPr lang="en-US" sz="2000" i="1" dirty="0" err="1">
                <a:solidFill>
                  <a:schemeClr val="bg1"/>
                </a:solidFill>
              </a:rPr>
              <a:t>Plantum</a:t>
            </a:r>
            <a:r>
              <a:rPr lang="en-US" sz="2000" i="1" dirty="0">
                <a:solidFill>
                  <a:schemeClr val="bg1"/>
                </a:solidFill>
              </a:rPr>
              <a:t> host resistance groups”</a:t>
            </a:r>
          </a:p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David Cooke</a:t>
            </a:r>
            <a:endParaRPr lang="fr-CH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D32107-D5A4-2A93-01FF-FC09F6D56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635" y="2220370"/>
            <a:ext cx="6057703" cy="43091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0F22522-A7DD-3F38-5151-BF014F231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46454">
            <a:off x="2413055" y="1507913"/>
            <a:ext cx="1129355" cy="1129355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472D8129-3AF0-4303-A293-D0AA3ECCC9B9}"/>
              </a:ext>
            </a:extLst>
          </p:cNvPr>
          <p:cNvSpPr/>
          <p:nvPr/>
        </p:nvSpPr>
        <p:spPr>
          <a:xfrm>
            <a:off x="5629002" y="3898347"/>
            <a:ext cx="6074189" cy="721637"/>
          </a:xfrm>
          <a:custGeom>
            <a:avLst/>
            <a:gdLst>
              <a:gd name="csX0" fmla="*/ 0 w 6074189"/>
              <a:gd name="csY0" fmla="*/ 120275 h 721637"/>
              <a:gd name="csX1" fmla="*/ 120275 w 6074189"/>
              <a:gd name="csY1" fmla="*/ 0 h 721637"/>
              <a:gd name="csX2" fmla="*/ 826794 w 6074189"/>
              <a:gd name="csY2" fmla="*/ 0 h 721637"/>
              <a:gd name="csX3" fmla="*/ 1299966 w 6074189"/>
              <a:gd name="csY3" fmla="*/ 0 h 721637"/>
              <a:gd name="csX4" fmla="*/ 2064821 w 6074189"/>
              <a:gd name="csY4" fmla="*/ 0 h 721637"/>
              <a:gd name="csX5" fmla="*/ 2654667 w 6074189"/>
              <a:gd name="csY5" fmla="*/ 0 h 721637"/>
              <a:gd name="csX6" fmla="*/ 3419522 w 6074189"/>
              <a:gd name="csY6" fmla="*/ 0 h 721637"/>
              <a:gd name="csX7" fmla="*/ 4126040 w 6074189"/>
              <a:gd name="csY7" fmla="*/ 0 h 721637"/>
              <a:gd name="csX8" fmla="*/ 4890895 w 6074189"/>
              <a:gd name="csY8" fmla="*/ 0 h 721637"/>
              <a:gd name="csX9" fmla="*/ 5953914 w 6074189"/>
              <a:gd name="csY9" fmla="*/ 0 h 721637"/>
              <a:gd name="csX10" fmla="*/ 6074189 w 6074189"/>
              <a:gd name="csY10" fmla="*/ 120275 h 721637"/>
              <a:gd name="csX11" fmla="*/ 6074189 w 6074189"/>
              <a:gd name="csY11" fmla="*/ 601362 h 721637"/>
              <a:gd name="csX12" fmla="*/ 5953914 w 6074189"/>
              <a:gd name="csY12" fmla="*/ 721637 h 721637"/>
              <a:gd name="csX13" fmla="*/ 5305732 w 6074189"/>
              <a:gd name="csY13" fmla="*/ 721637 h 721637"/>
              <a:gd name="csX14" fmla="*/ 4657550 w 6074189"/>
              <a:gd name="csY14" fmla="*/ 721637 h 721637"/>
              <a:gd name="csX15" fmla="*/ 4126040 w 6074189"/>
              <a:gd name="csY15" fmla="*/ 721637 h 721637"/>
              <a:gd name="csX16" fmla="*/ 3594531 w 6074189"/>
              <a:gd name="csY16" fmla="*/ 721637 h 721637"/>
              <a:gd name="csX17" fmla="*/ 3063022 w 6074189"/>
              <a:gd name="csY17" fmla="*/ 721637 h 721637"/>
              <a:gd name="csX18" fmla="*/ 2473176 w 6074189"/>
              <a:gd name="csY18" fmla="*/ 721637 h 721637"/>
              <a:gd name="csX19" fmla="*/ 1766658 w 6074189"/>
              <a:gd name="csY19" fmla="*/ 721637 h 721637"/>
              <a:gd name="csX20" fmla="*/ 1118475 w 6074189"/>
              <a:gd name="csY20" fmla="*/ 721637 h 721637"/>
              <a:gd name="csX21" fmla="*/ 120275 w 6074189"/>
              <a:gd name="csY21" fmla="*/ 721637 h 721637"/>
              <a:gd name="csX22" fmla="*/ 0 w 6074189"/>
              <a:gd name="csY22" fmla="*/ 601362 h 721637"/>
              <a:gd name="csX23" fmla="*/ 0 w 6074189"/>
              <a:gd name="csY23" fmla="*/ 120275 h 7216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6074189" h="721637" extrusionOk="0">
                <a:moveTo>
                  <a:pt x="0" y="120275"/>
                </a:moveTo>
                <a:cubicBezTo>
                  <a:pt x="2500" y="54357"/>
                  <a:pt x="49161" y="30"/>
                  <a:pt x="120275" y="0"/>
                </a:cubicBezTo>
                <a:cubicBezTo>
                  <a:pt x="429063" y="-10975"/>
                  <a:pt x="505606" y="-31493"/>
                  <a:pt x="826794" y="0"/>
                </a:cubicBezTo>
                <a:cubicBezTo>
                  <a:pt x="1147982" y="31493"/>
                  <a:pt x="1096694" y="20561"/>
                  <a:pt x="1299966" y="0"/>
                </a:cubicBezTo>
                <a:cubicBezTo>
                  <a:pt x="1503238" y="-20561"/>
                  <a:pt x="1886311" y="31427"/>
                  <a:pt x="2064821" y="0"/>
                </a:cubicBezTo>
                <a:cubicBezTo>
                  <a:pt x="2243332" y="-31427"/>
                  <a:pt x="2411565" y="11928"/>
                  <a:pt x="2654667" y="0"/>
                </a:cubicBezTo>
                <a:cubicBezTo>
                  <a:pt x="2897769" y="-11928"/>
                  <a:pt x="3134350" y="36895"/>
                  <a:pt x="3419522" y="0"/>
                </a:cubicBezTo>
                <a:cubicBezTo>
                  <a:pt x="3704695" y="-36895"/>
                  <a:pt x="3938275" y="21692"/>
                  <a:pt x="4126040" y="0"/>
                </a:cubicBezTo>
                <a:cubicBezTo>
                  <a:pt x="4313805" y="-21692"/>
                  <a:pt x="4536602" y="-31697"/>
                  <a:pt x="4890895" y="0"/>
                </a:cubicBezTo>
                <a:cubicBezTo>
                  <a:pt x="5245189" y="31697"/>
                  <a:pt x="5480129" y="26702"/>
                  <a:pt x="5953914" y="0"/>
                </a:cubicBezTo>
                <a:cubicBezTo>
                  <a:pt x="6015894" y="3829"/>
                  <a:pt x="6076659" y="43035"/>
                  <a:pt x="6074189" y="120275"/>
                </a:cubicBezTo>
                <a:cubicBezTo>
                  <a:pt x="6081631" y="279273"/>
                  <a:pt x="6079254" y="418315"/>
                  <a:pt x="6074189" y="601362"/>
                </a:cubicBezTo>
                <a:cubicBezTo>
                  <a:pt x="6078534" y="666887"/>
                  <a:pt x="6027502" y="725039"/>
                  <a:pt x="5953914" y="721637"/>
                </a:cubicBezTo>
                <a:cubicBezTo>
                  <a:pt x="5782700" y="704909"/>
                  <a:pt x="5477079" y="718525"/>
                  <a:pt x="5305732" y="721637"/>
                </a:cubicBezTo>
                <a:cubicBezTo>
                  <a:pt x="5134385" y="724749"/>
                  <a:pt x="4904056" y="739072"/>
                  <a:pt x="4657550" y="721637"/>
                </a:cubicBezTo>
                <a:cubicBezTo>
                  <a:pt x="4411044" y="704202"/>
                  <a:pt x="4334831" y="696778"/>
                  <a:pt x="4126040" y="721637"/>
                </a:cubicBezTo>
                <a:cubicBezTo>
                  <a:pt x="3917249" y="746497"/>
                  <a:pt x="3799594" y="700314"/>
                  <a:pt x="3594531" y="721637"/>
                </a:cubicBezTo>
                <a:cubicBezTo>
                  <a:pt x="3389468" y="742960"/>
                  <a:pt x="3205833" y="729373"/>
                  <a:pt x="3063022" y="721637"/>
                </a:cubicBezTo>
                <a:cubicBezTo>
                  <a:pt x="2920211" y="713901"/>
                  <a:pt x="2595745" y="725005"/>
                  <a:pt x="2473176" y="721637"/>
                </a:cubicBezTo>
                <a:cubicBezTo>
                  <a:pt x="2350607" y="718269"/>
                  <a:pt x="2002478" y="743888"/>
                  <a:pt x="1766658" y="721637"/>
                </a:cubicBezTo>
                <a:cubicBezTo>
                  <a:pt x="1530838" y="699386"/>
                  <a:pt x="1257903" y="730173"/>
                  <a:pt x="1118475" y="721637"/>
                </a:cubicBezTo>
                <a:cubicBezTo>
                  <a:pt x="979047" y="713101"/>
                  <a:pt x="576262" y="685654"/>
                  <a:pt x="120275" y="721637"/>
                </a:cubicBezTo>
                <a:cubicBezTo>
                  <a:pt x="53129" y="717408"/>
                  <a:pt x="9018" y="659380"/>
                  <a:pt x="0" y="601362"/>
                </a:cubicBezTo>
                <a:cubicBezTo>
                  <a:pt x="-5862" y="374612"/>
                  <a:pt x="14509" y="219290"/>
                  <a:pt x="0" y="120275"/>
                </a:cubicBezTo>
                <a:close/>
              </a:path>
            </a:pathLst>
          </a:custGeom>
          <a:noFill/>
          <a:ln>
            <a:solidFill>
              <a:srgbClr val="8A4500"/>
            </a:solidFill>
            <a:extLst>
              <a:ext uri="{C807C97D-BFC1-408E-A445-0C87EB9F89A2}">
                <ask:lineSketchStyleProps xmlns:ask="http://schemas.microsoft.com/office/drawing/2018/sketchyshapes" sd="14157251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A026EF8-FD1A-A6B7-A02B-1BF99419491F}"/>
              </a:ext>
            </a:extLst>
          </p:cNvPr>
          <p:cNvSpPr txBox="1"/>
          <p:nvPr/>
        </p:nvSpPr>
        <p:spPr>
          <a:xfrm>
            <a:off x="713752" y="308279"/>
            <a:ext cx="3109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36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Welche </a:t>
            </a:r>
            <a:r>
              <a:rPr lang="fr-CH" sz="3600" dirty="0" err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Sorten</a:t>
            </a:r>
            <a:r>
              <a:rPr lang="fr-CH" sz="36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5381AE-211E-094F-81F9-EA456DFD1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4CC09E-6E3B-0148-3566-61C7855E2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close up of a plant&#10;&#10;Description automatically generated">
            <a:extLst>
              <a:ext uri="{FF2B5EF4-FFF2-40B4-BE49-F238E27FC236}">
                <a16:creationId xmlns:a16="http://schemas.microsoft.com/office/drawing/2014/main" id="{B37E859D-6628-2F90-E5AE-B4B362AE04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DCD6110-1471-3394-D194-BAA4FA1F9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DD5830-06EF-14DB-F2A9-8DDF2A02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51" y="1484592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4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Wie sieht die Population in der Schweiz jetzt aus?</a:t>
            </a:r>
            <a:endParaRPr lang="en-US" sz="4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93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B4547-E19C-C063-E65E-64EF7998B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204E7A1-F84E-CAFC-7A8B-36960E27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79" y="1524000"/>
            <a:ext cx="7239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CC7945-17E0-2F8D-4CD7-811965DF7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9" y="5541950"/>
            <a:ext cx="2076557" cy="114940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95EDD86-3E43-C593-56B0-3B94D2872464}"/>
              </a:ext>
            </a:extLst>
          </p:cNvPr>
          <p:cNvSpPr txBox="1">
            <a:spLocks/>
          </p:cNvSpPr>
          <p:nvPr/>
        </p:nvSpPr>
        <p:spPr>
          <a:xfrm>
            <a:off x="838200" y="1424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600"/>
              <a:t>Selektionsdruck durch Pflanzenschutzmittel</a:t>
            </a:r>
            <a:endParaRPr lang="fr-CH" sz="36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B5E7DC7-12CC-1EE8-EF35-4D232AEA8977}"/>
              </a:ext>
            </a:extLst>
          </p:cNvPr>
          <p:cNvSpPr txBox="1">
            <a:spLocks/>
          </p:cNvSpPr>
          <p:nvPr/>
        </p:nvSpPr>
        <p:spPr>
          <a:xfrm>
            <a:off x="990600" y="1666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Situation in 2024 </a:t>
            </a:r>
            <a:r>
              <a:rPr kumimoji="0" lang="fr-CH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und</a:t>
            </a:r>
            <a:r>
              <a:rPr kumimoji="0" lang="fr-CH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2025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361311D-B299-2F11-C677-BDFA2303685C}"/>
              </a:ext>
            </a:extLst>
          </p:cNvPr>
          <p:cNvSpPr txBox="1"/>
          <p:nvPr/>
        </p:nvSpPr>
        <p:spPr>
          <a:xfrm>
            <a:off x="8453220" y="2449032"/>
            <a:ext cx="34233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chemeClr val="bg1"/>
                </a:solidFill>
              </a:rPr>
              <a:t>In 2024: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H" b="1" dirty="0">
                <a:solidFill>
                  <a:srgbClr val="FFA3A3"/>
                </a:solidFill>
                <a:latin typeface="Calibri"/>
              </a:rPr>
              <a:t>EU36_A2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H" b="1" dirty="0">
                <a:solidFill>
                  <a:srgbClr val="CCFFFF"/>
                </a:solidFill>
                <a:latin typeface="Calibri" panose="020F0502020204030204" pitchFamily="34" charset="0"/>
              </a:rPr>
              <a:t>EU45_A1 </a:t>
            </a:r>
            <a:r>
              <a:rPr lang="fr-CH" dirty="0" err="1">
                <a:solidFill>
                  <a:schemeClr val="bg1"/>
                </a:solidFill>
                <a:latin typeface="Calibri" panose="020F0502020204030204" pitchFamily="34" charset="0"/>
              </a:rPr>
              <a:t>unbekannte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</a:rPr>
              <a:t> Stamm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H" b="1" dirty="0">
                <a:solidFill>
                  <a:srgbClr val="8A4500"/>
                </a:solidFill>
                <a:latin typeface="Calibri" panose="020F0502020204030204" pitchFamily="34" charset="0"/>
              </a:rPr>
              <a:t>EU47_A1 </a:t>
            </a:r>
            <a:r>
              <a:rPr lang="fr-CH" dirty="0" err="1">
                <a:solidFill>
                  <a:schemeClr val="bg1"/>
                </a:solidFill>
                <a:latin typeface="Calibri" panose="020F0502020204030204" pitchFamily="34" charset="0"/>
              </a:rPr>
              <a:t>resistent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fr-CH" dirty="0" err="1">
                <a:solidFill>
                  <a:schemeClr val="bg1"/>
                </a:solidFill>
                <a:latin typeface="Calibri" panose="020F0502020204030204" pitchFamily="34" charset="0"/>
              </a:rPr>
              <a:t>gegen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</a:rPr>
              <a:t> R8 </a:t>
            </a:r>
            <a:r>
              <a:rPr lang="fr-CH" dirty="0" err="1">
                <a:solidFill>
                  <a:schemeClr val="bg1"/>
                </a:solidFill>
                <a:latin typeface="Calibri" panose="020F0502020204030204" pitchFamily="34" charset="0"/>
              </a:rPr>
              <a:t>und</a:t>
            </a:r>
            <a:r>
              <a:rPr lang="fr-CH" dirty="0">
                <a:solidFill>
                  <a:schemeClr val="bg1"/>
                </a:solidFill>
                <a:latin typeface="Calibri" panose="020F0502020204030204" pitchFamily="34" charset="0"/>
              </a:rPr>
              <a:t> R9</a:t>
            </a:r>
          </a:p>
          <a:p>
            <a:pPr marL="285750" indent="-285750">
              <a:buFontTx/>
              <a:buChar char="-"/>
            </a:pPr>
            <a:endParaRPr lang="fr-CH" dirty="0">
              <a:solidFill>
                <a:schemeClr val="bg1"/>
              </a:solidFill>
            </a:endParaRPr>
          </a:p>
          <a:p>
            <a:endParaRPr lang="fr-CH" dirty="0">
              <a:solidFill>
                <a:schemeClr val="bg1"/>
              </a:solidFill>
            </a:endParaRPr>
          </a:p>
          <a:p>
            <a:r>
              <a:rPr lang="fr-CH" b="1" dirty="0">
                <a:solidFill>
                  <a:schemeClr val="bg1"/>
                </a:solidFill>
              </a:rPr>
              <a:t>In 2025</a:t>
            </a:r>
            <a:r>
              <a:rPr lang="fr-CH" dirty="0">
                <a:solidFill>
                  <a:schemeClr val="bg1"/>
                </a:solidFill>
              </a:rPr>
              <a:t>: Analyse </a:t>
            </a:r>
            <a:r>
              <a:rPr lang="fr-CH" dirty="0" err="1">
                <a:solidFill>
                  <a:schemeClr val="bg1"/>
                </a:solidFill>
              </a:rPr>
              <a:t>läuft</a:t>
            </a:r>
            <a:endParaRPr lang="fr-CH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H" b="1" dirty="0">
                <a:solidFill>
                  <a:srgbClr val="009093"/>
                </a:solidFill>
                <a:latin typeface="Calibri"/>
              </a:rPr>
              <a:t>EU43_A1 </a:t>
            </a:r>
            <a:r>
              <a:rPr lang="fr-CH" dirty="0">
                <a:solidFill>
                  <a:schemeClr val="bg1"/>
                </a:solidFill>
                <a:latin typeface="Calibri"/>
              </a:rPr>
              <a:t>in 3 </a:t>
            </a:r>
            <a:r>
              <a:rPr lang="fr-CH" dirty="0" err="1">
                <a:solidFill>
                  <a:schemeClr val="bg1"/>
                </a:solidFill>
                <a:latin typeface="Calibri"/>
              </a:rPr>
              <a:t>Proben</a:t>
            </a:r>
            <a:endParaRPr lang="fr-CH" dirty="0">
              <a:solidFill>
                <a:schemeClr val="bg1"/>
              </a:solidFill>
            </a:endParaRPr>
          </a:p>
          <a:p>
            <a:endParaRPr lang="fr-CH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EC90A4-17BF-DC6A-DDFA-73DFAB6BD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662"/>
          <a:stretch>
            <a:fillRect/>
          </a:stretch>
        </p:blipFill>
        <p:spPr>
          <a:xfrm>
            <a:off x="8453220" y="166641"/>
            <a:ext cx="3205380" cy="177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15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7BC79-DB09-CA89-388A-D4DBC4FE3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D86C205-EAE7-953E-C829-A253C66256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/>
          <a:stretch/>
        </p:blipFill>
        <p:spPr>
          <a:xfrm>
            <a:off x="2276104" y="522198"/>
            <a:ext cx="8269970" cy="58136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435A08-9FFC-98FF-E504-39E1F94BFD63}"/>
              </a:ext>
            </a:extLst>
          </p:cNvPr>
          <p:cNvSpPr txBox="1"/>
          <p:nvPr/>
        </p:nvSpPr>
        <p:spPr>
          <a:xfrm>
            <a:off x="385010" y="260588"/>
            <a:ext cx="363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36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Welche </a:t>
            </a:r>
            <a:r>
              <a:rPr lang="fr-CH" sz="3600" dirty="0" err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genotype</a:t>
            </a:r>
            <a:r>
              <a:rPr lang="fr-CH" sz="36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EE7011A2-F726-115D-8DD2-288E2D55F9BB}"/>
              </a:ext>
            </a:extLst>
          </p:cNvPr>
          <p:cNvGraphicFramePr>
            <a:graphicFrameLocks/>
          </p:cNvGraphicFramePr>
          <p:nvPr/>
        </p:nvGraphicFramePr>
        <p:xfrm>
          <a:off x="237021" y="4527082"/>
          <a:ext cx="2610585" cy="2028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7623FD12-EF93-2B36-5801-1160CB11BCC0}"/>
              </a:ext>
            </a:extLst>
          </p:cNvPr>
          <p:cNvSpPr/>
          <p:nvPr/>
        </p:nvSpPr>
        <p:spPr>
          <a:xfrm>
            <a:off x="5720317" y="437137"/>
            <a:ext cx="2550734" cy="1619629"/>
          </a:xfrm>
          <a:prstGeom prst="ellipse">
            <a:avLst/>
          </a:prstGeom>
          <a:solidFill>
            <a:srgbClr val="156082">
              <a:alpha val="14902"/>
            </a:srgbClr>
          </a:solidFill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291BF8-B80F-ED74-F3C9-B23113666189}"/>
              </a:ext>
            </a:extLst>
          </p:cNvPr>
          <p:cNvSpPr txBox="1"/>
          <p:nvPr/>
        </p:nvSpPr>
        <p:spPr>
          <a:xfrm>
            <a:off x="7995684" y="337532"/>
            <a:ext cx="1281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solidFill>
                  <a:srgbClr val="156082"/>
                </a:solidFill>
              </a:rPr>
              <a:t>Oosporen</a:t>
            </a:r>
            <a:r>
              <a:rPr lang="fr-CH" dirty="0">
                <a:solidFill>
                  <a:srgbClr val="15608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837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323CD-D460-0176-8B57-59AAB9058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89744A6-22C2-0823-047D-7FCC9219C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DFABDC-BB4C-ACBD-F559-0DA391D383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049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A747E33-9132-0566-AFBF-D214F4E31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E07C9-DF92-8CC6-ADCE-DA7D8E82E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03" y="1484592"/>
            <a:ext cx="4731488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z="4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Monitoring zur Entwicklung verbesserte Kontrollstrategien</a:t>
            </a:r>
            <a:endParaRPr lang="en-US" sz="4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984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5040F2-BF36-146E-796B-D4AEAE2A2E43}"/>
              </a:ext>
            </a:extLst>
          </p:cNvPr>
          <p:cNvSpPr/>
          <p:nvPr/>
        </p:nvSpPr>
        <p:spPr>
          <a:xfrm>
            <a:off x="-42530" y="-215784"/>
            <a:ext cx="12192000" cy="19711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293AE-70CC-5DC4-F811-97332698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Aktueller Schweizer Kontext der Bekämpfungsmethoden</a:t>
            </a:r>
            <a:endParaRPr lang="fr-CH" sz="3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8C96D2F-AAFB-59D9-73FB-737AD7E043E2}"/>
              </a:ext>
            </a:extLst>
          </p:cNvPr>
          <p:cNvSpPr txBox="1"/>
          <p:nvPr/>
        </p:nvSpPr>
        <p:spPr>
          <a:xfrm>
            <a:off x="8001370" y="2211007"/>
            <a:ext cx="35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Resistente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virulente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Stämme</a:t>
            </a:r>
            <a:endParaRPr kumimoji="0" lang="fr-CH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A46575-BB2A-EEFF-2E29-6C8EFF017E29}"/>
              </a:ext>
            </a:extLst>
          </p:cNvPr>
          <p:cNvSpPr txBox="1"/>
          <p:nvPr/>
        </p:nvSpPr>
        <p:spPr>
          <a:xfrm>
            <a:off x="1267527" y="3313887"/>
            <a:ext cx="1269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Wirkstoffe</a:t>
            </a:r>
            <a:endParaRPr kumimoji="0" lang="fr-CH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5AE84E-BEC2-970C-94B3-439A51BEF3CE}"/>
              </a:ext>
            </a:extLst>
          </p:cNvPr>
          <p:cNvSpPr txBox="1"/>
          <p:nvPr/>
        </p:nvSpPr>
        <p:spPr>
          <a:xfrm>
            <a:off x="1267527" y="4304694"/>
            <a:ext cx="178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Robuste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Sorten</a:t>
            </a:r>
            <a:endParaRPr kumimoji="0" lang="fr-CH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A5CDCC-C0D0-68A4-4FF3-1586A45F348A}"/>
              </a:ext>
            </a:extLst>
          </p:cNvPr>
          <p:cNvSpPr txBox="1"/>
          <p:nvPr/>
        </p:nvSpPr>
        <p:spPr>
          <a:xfrm>
            <a:off x="1267526" y="5280894"/>
            <a:ext cx="1180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PhytoPRE</a:t>
            </a:r>
            <a:endParaRPr kumimoji="0" lang="fr-CH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D87B93-06F5-26B5-71C4-38EBB91C166B}"/>
              </a:ext>
            </a:extLst>
          </p:cNvPr>
          <p:cNvSpPr txBox="1"/>
          <p:nvPr/>
        </p:nvSpPr>
        <p:spPr>
          <a:xfrm>
            <a:off x="3262244" y="2356853"/>
            <a:ext cx="17804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Verfügbarkeit</a:t>
            </a:r>
            <a:endParaRPr kumimoji="0" lang="fr-CH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842BED7A-8F59-9F7D-2B2B-0EC7C588C8A6}"/>
              </a:ext>
            </a:extLst>
          </p:cNvPr>
          <p:cNvSpPr/>
          <p:nvPr/>
        </p:nvSpPr>
        <p:spPr>
          <a:xfrm>
            <a:off x="4066730" y="3531563"/>
            <a:ext cx="171450" cy="272534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BAE29D56-8E1F-E44E-FC8F-3DE762036636}"/>
              </a:ext>
            </a:extLst>
          </p:cNvPr>
          <p:cNvSpPr/>
          <p:nvPr/>
        </p:nvSpPr>
        <p:spPr>
          <a:xfrm rot="10800000">
            <a:off x="4066730" y="4522370"/>
            <a:ext cx="171450" cy="272534"/>
          </a:xfrm>
          <a:prstGeom prst="downArrow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F9DC1E63-07DA-E2BD-57B9-55DEC97D6FAD}"/>
              </a:ext>
            </a:extLst>
          </p:cNvPr>
          <p:cNvSpPr/>
          <p:nvPr/>
        </p:nvSpPr>
        <p:spPr>
          <a:xfrm rot="16200000">
            <a:off x="4066730" y="5334653"/>
            <a:ext cx="171450" cy="272534"/>
          </a:xfrm>
          <a:prstGeom prst="downArrow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878A2E-217E-0121-A664-8E81B8E3B05B}"/>
              </a:ext>
            </a:extLst>
          </p:cNvPr>
          <p:cNvSpPr txBox="1"/>
          <p:nvPr/>
        </p:nvSpPr>
        <p:spPr>
          <a:xfrm>
            <a:off x="4808229" y="2356853"/>
            <a:ext cx="3193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Zielvereinbarung</a:t>
            </a:r>
            <a:endParaRPr kumimoji="0" lang="fr-CH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FC8CE16A-F3D0-DE86-8013-3A4769612388}"/>
              </a:ext>
            </a:extLst>
          </p:cNvPr>
          <p:cNvSpPr/>
          <p:nvPr/>
        </p:nvSpPr>
        <p:spPr>
          <a:xfrm>
            <a:off x="6280551" y="3531563"/>
            <a:ext cx="171450" cy="272534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D188EF03-7301-A6C7-FE86-453EA740265D}"/>
              </a:ext>
            </a:extLst>
          </p:cNvPr>
          <p:cNvSpPr/>
          <p:nvPr/>
        </p:nvSpPr>
        <p:spPr>
          <a:xfrm rot="10800000">
            <a:off x="6319076" y="4522370"/>
            <a:ext cx="171450" cy="272534"/>
          </a:xfrm>
          <a:prstGeom prst="downArrow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42A94D87-D82F-F8B0-F471-D5A00219DEC8}"/>
              </a:ext>
            </a:extLst>
          </p:cNvPr>
          <p:cNvSpPr/>
          <p:nvPr/>
        </p:nvSpPr>
        <p:spPr>
          <a:xfrm rot="16200000">
            <a:off x="6312126" y="5329293"/>
            <a:ext cx="171450" cy="272534"/>
          </a:xfrm>
          <a:prstGeom prst="downArrow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68EC4EF7-7171-DB70-B4FE-C71CC0A36A8C}"/>
              </a:ext>
            </a:extLst>
          </p:cNvPr>
          <p:cNvSpPr/>
          <p:nvPr/>
        </p:nvSpPr>
        <p:spPr>
          <a:xfrm>
            <a:off x="9694802" y="3531563"/>
            <a:ext cx="171450" cy="272534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FE343F17-0BB0-1E85-EA7E-E9BAA7FB7E7C}"/>
              </a:ext>
            </a:extLst>
          </p:cNvPr>
          <p:cNvSpPr/>
          <p:nvPr/>
        </p:nvSpPr>
        <p:spPr>
          <a:xfrm>
            <a:off x="9694802" y="4522370"/>
            <a:ext cx="171450" cy="272534"/>
          </a:xfrm>
          <a:prstGeom prst="down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7CFBE7AC-F851-713B-75DD-0A58B39559C9}"/>
              </a:ext>
            </a:extLst>
          </p:cNvPr>
          <p:cNvSpPr/>
          <p:nvPr/>
        </p:nvSpPr>
        <p:spPr>
          <a:xfrm rot="16200000">
            <a:off x="9694802" y="5329292"/>
            <a:ext cx="171450" cy="272534"/>
          </a:xfrm>
          <a:prstGeom prst="downArrow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B42F658-ADC7-1F6D-DADC-4C529BCDCFAA}"/>
              </a:ext>
            </a:extLst>
          </p:cNvPr>
          <p:cNvSpPr txBox="1"/>
          <p:nvPr/>
        </p:nvSpPr>
        <p:spPr>
          <a:xfrm>
            <a:off x="4988716" y="5993655"/>
            <a:ext cx="2775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brauchen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neue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Tools</a:t>
            </a:r>
          </a:p>
        </p:txBody>
      </p:sp>
    </p:spTree>
    <p:extLst>
      <p:ext uri="{BB962C8B-B14F-4D97-AF65-F5344CB8AC3E}">
        <p14:creationId xmlns:p14="http://schemas.microsoft.com/office/powerpoint/2010/main" val="34948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7" grpId="0" animBg="1"/>
      <p:bldP spid="10" grpId="0" animBg="1"/>
      <p:bldP spid="11" grpId="0" animBg="1"/>
      <p:bldP spid="12" grpId="0"/>
      <p:bldP spid="15" grpId="0" animBg="1"/>
      <p:bldP spid="16" grpId="0" animBg="1"/>
      <p:bldP spid="18" grpId="0" animBg="1"/>
      <p:bldP spid="13" grpId="0" animBg="1"/>
      <p:bldP spid="14" grpId="0" animBg="1"/>
      <p:bldP spid="20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003FF-4ADC-A920-6BDD-403F5BBFC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5763D9D-4012-8ED4-359B-2FE6059FC8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112"/>
          <a:stretch>
            <a:fillRect/>
          </a:stretch>
        </p:blipFill>
        <p:spPr>
          <a:xfrm>
            <a:off x="309186" y="3021285"/>
            <a:ext cx="4557369" cy="25482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4430620-A63F-276E-2BBC-9C29BFCA17E1}"/>
              </a:ext>
            </a:extLst>
          </p:cNvPr>
          <p:cNvSpPr txBox="1"/>
          <p:nvPr/>
        </p:nvSpPr>
        <p:spPr>
          <a:xfrm>
            <a:off x="655320" y="340975"/>
            <a:ext cx="101154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Projekt: Verständnis der Schweizer Population von Krautfäule für verbesserte Kontrollstrategien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026" name="Picture 2" descr="FiBL - Download the FiBL logo">
            <a:extLst>
              <a:ext uri="{FF2B5EF4-FFF2-40B4-BE49-F238E27FC236}">
                <a16:creationId xmlns:a16="http://schemas.microsoft.com/office/drawing/2014/main" id="{832167E2-48D8-BD6A-999A-87F35566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73" y="6030720"/>
            <a:ext cx="83597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chschule für Agrar-, Forst- und Lebensmittelwissenschaften ...">
            <a:extLst>
              <a:ext uri="{FF2B5EF4-FFF2-40B4-BE49-F238E27FC236}">
                <a16:creationId xmlns:a16="http://schemas.microsoft.com/office/drawing/2014/main" id="{665DF931-1AA8-B25D-6F29-A45E81AA0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8" y="5796928"/>
            <a:ext cx="675564" cy="81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uropean Citizen Science Association (ECSA) - SPOTTERON ...">
            <a:extLst>
              <a:ext uri="{FF2B5EF4-FFF2-40B4-BE49-F238E27FC236}">
                <a16:creationId xmlns:a16="http://schemas.microsoft.com/office/drawing/2014/main" id="{5F30D5F1-605E-8C7D-DDE1-D466EEAD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645323"/>
            <a:ext cx="2296160" cy="112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36B3A6F5-E443-1090-F9F4-FB4C4428E7B1}"/>
              </a:ext>
            </a:extLst>
          </p:cNvPr>
          <p:cNvSpPr/>
          <p:nvPr/>
        </p:nvSpPr>
        <p:spPr>
          <a:xfrm rot="8390895">
            <a:off x="938562" y="2020164"/>
            <a:ext cx="1337188" cy="191954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294D784-F03E-AB05-E452-34708C9DA2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59" t="24598" r="117" b="21228"/>
          <a:stretch>
            <a:fillRect/>
          </a:stretch>
        </p:blipFill>
        <p:spPr>
          <a:xfrm>
            <a:off x="350536" y="1635665"/>
            <a:ext cx="1269977" cy="1213696"/>
          </a:xfrm>
          <a:prstGeom prst="ellipse">
            <a:avLst/>
          </a:prstGeom>
        </p:spPr>
      </p:pic>
      <p:pic>
        <p:nvPicPr>
          <p:cNvPr id="1034" name="Picture 10" descr="BLW - Partner der «SAVE FOOD, FIGHT WASTE.» Initiative">
            <a:extLst>
              <a:ext uri="{FF2B5EF4-FFF2-40B4-BE49-F238E27FC236}">
                <a16:creationId xmlns:a16="http://schemas.microsoft.com/office/drawing/2014/main" id="{2BC19E1E-7117-4DDD-C7A0-FBBBBAA7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528" y="123503"/>
            <a:ext cx="1825472" cy="10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4095435-83F0-8F7B-A5D7-6254211E0E63}"/>
              </a:ext>
            </a:extLst>
          </p:cNvPr>
          <p:cNvSpPr txBox="1"/>
          <p:nvPr/>
        </p:nvSpPr>
        <p:spPr>
          <a:xfrm>
            <a:off x="4561771" y="1920671"/>
            <a:ext cx="6974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latin typeface="+mj-lt"/>
              </a:rPr>
              <a:t>Die Dynamik der </a:t>
            </a:r>
            <a:r>
              <a:rPr lang="de-DE" sz="2400" dirty="0" err="1">
                <a:latin typeface="+mj-lt"/>
              </a:rPr>
              <a:t>Krautfäulepopulation</a:t>
            </a:r>
            <a:r>
              <a:rPr lang="de-DE" sz="2400" dirty="0">
                <a:latin typeface="+mj-lt"/>
              </a:rPr>
              <a:t> in der Schweiz besser verstehen</a:t>
            </a:r>
            <a:endParaRPr lang="fr-CH" sz="2400" dirty="0"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4B558C-81BC-9B03-590B-1CC95E2BA73C}"/>
              </a:ext>
            </a:extLst>
          </p:cNvPr>
          <p:cNvSpPr txBox="1"/>
          <p:nvPr/>
        </p:nvSpPr>
        <p:spPr>
          <a:xfrm>
            <a:off x="4561771" y="3542229"/>
            <a:ext cx="6974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latin typeface="+mj-lt"/>
              </a:rPr>
              <a:t>Entwicklung von Schnelltest‑Tools zur Erkennung problematischer Stämme</a:t>
            </a:r>
            <a:endParaRPr lang="fr-CH" sz="2400" dirty="0"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849917-6255-A51B-76D0-B0C9422CB632}"/>
              </a:ext>
            </a:extLst>
          </p:cNvPr>
          <p:cNvSpPr txBox="1"/>
          <p:nvPr/>
        </p:nvSpPr>
        <p:spPr>
          <a:xfrm>
            <a:off x="4561771" y="5338455"/>
            <a:ext cx="6974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latin typeface="+mj-lt"/>
              </a:rPr>
              <a:t>Integration des Wissens in </a:t>
            </a:r>
            <a:r>
              <a:rPr lang="de-DE" sz="2400" dirty="0" err="1">
                <a:latin typeface="+mj-lt"/>
              </a:rPr>
              <a:t>PhytoPRE</a:t>
            </a:r>
            <a:endParaRPr lang="fr-CH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8088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02C782C-8EDC-0CD7-9479-B0E876F6B239}"/>
              </a:ext>
            </a:extLst>
          </p:cNvPr>
          <p:cNvSpPr/>
          <p:nvPr/>
        </p:nvSpPr>
        <p:spPr>
          <a:xfrm>
            <a:off x="4053503" y="0"/>
            <a:ext cx="4073906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7ACF02-8F00-154E-F5FE-16172458D5C8}"/>
              </a:ext>
            </a:extLst>
          </p:cNvPr>
          <p:cNvSpPr/>
          <p:nvPr/>
        </p:nvSpPr>
        <p:spPr>
          <a:xfrm>
            <a:off x="8118095" y="0"/>
            <a:ext cx="4073906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A0DD9E-7E67-9259-D477-1D75A3B44C36}"/>
              </a:ext>
            </a:extLst>
          </p:cNvPr>
          <p:cNvSpPr/>
          <p:nvPr/>
        </p:nvSpPr>
        <p:spPr>
          <a:xfrm>
            <a:off x="10743" y="0"/>
            <a:ext cx="4053851" cy="6858000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735A44-2257-1ABD-F015-9BC5A5851BC1}"/>
              </a:ext>
            </a:extLst>
          </p:cNvPr>
          <p:cNvSpPr txBox="1"/>
          <p:nvPr/>
        </p:nvSpPr>
        <p:spPr>
          <a:xfrm>
            <a:off x="1192213" y="2598003"/>
            <a:ext cx="2118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2000" dirty="0">
                <a:solidFill>
                  <a:srgbClr val="156082"/>
                </a:solidFill>
              </a:rPr>
              <a:t>Aufbau eines Sampling-Netzwerks und SSR-</a:t>
            </a:r>
            <a:r>
              <a:rPr lang="de-DE" sz="2000" dirty="0" err="1">
                <a:solidFill>
                  <a:srgbClr val="156082"/>
                </a:solidFill>
              </a:rPr>
              <a:t>Genotypisierung</a:t>
            </a:r>
            <a:endParaRPr kumimoji="0" lang="fr-CH" sz="200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2" descr="company, connections, network, relations, social media, connection ">
            <a:extLst>
              <a:ext uri="{FF2B5EF4-FFF2-40B4-BE49-F238E27FC236}">
                <a16:creationId xmlns:a16="http://schemas.microsoft.com/office/drawing/2014/main" id="{60776BA8-BD47-E663-518D-E0A394658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613" y="2985897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B2AF1B4-EE6A-CFB4-B9AE-806E8D27A121}"/>
              </a:ext>
            </a:extLst>
          </p:cNvPr>
          <p:cNvSpPr txBox="1"/>
          <p:nvPr/>
        </p:nvSpPr>
        <p:spPr>
          <a:xfrm>
            <a:off x="5218063" y="794323"/>
            <a:ext cx="2739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2000" dirty="0">
                <a:solidFill>
                  <a:srgbClr val="92D050"/>
                </a:solidFill>
              </a:rPr>
              <a:t>Studium der Populationsdynamik, Übertragungswege und Diversität-Hotspots</a:t>
            </a:r>
            <a:endParaRPr kumimoji="0" lang="fr-CH" sz="200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2" descr="Switzerland, swiss, map, country, travel, geography, contour icon - Download on Iconfinder">
            <a:extLst>
              <a:ext uri="{FF2B5EF4-FFF2-40B4-BE49-F238E27FC236}">
                <a16:creationId xmlns:a16="http://schemas.microsoft.com/office/drawing/2014/main" id="{B6CFE4B4-3376-DB90-D63D-12C203AAA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877" y="1197761"/>
            <a:ext cx="701860" cy="70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C9B8C49-5EAE-8FBC-F46E-C117E6FF336A}"/>
              </a:ext>
            </a:extLst>
          </p:cNvPr>
          <p:cNvSpPr txBox="1"/>
          <p:nvPr/>
        </p:nvSpPr>
        <p:spPr>
          <a:xfrm>
            <a:off x="5276782" y="4155856"/>
            <a:ext cx="200504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CH" sz="2000" dirty="0" err="1">
                <a:solidFill>
                  <a:schemeClr val="accent6">
                    <a:lumMod val="75000"/>
                  </a:schemeClr>
                </a:solidFill>
              </a:rPr>
              <a:t>Prüfung</a:t>
            </a:r>
            <a:r>
              <a:rPr lang="fr-CH" sz="2000" dirty="0">
                <a:solidFill>
                  <a:schemeClr val="accent6">
                    <a:lumMod val="75000"/>
                  </a:schemeClr>
                </a:solidFill>
              </a:rPr>
              <a:t> der </a:t>
            </a:r>
            <a:r>
              <a:rPr lang="fr-CH" sz="2000" dirty="0" err="1">
                <a:solidFill>
                  <a:schemeClr val="accent6">
                    <a:lumMod val="75000"/>
                  </a:schemeClr>
                </a:solidFill>
              </a:rPr>
              <a:t>Fungizidresistenz</a:t>
            </a:r>
            <a:endParaRPr kumimoji="0" lang="fr-CH" sz="20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B1BCF67-F0F1-F8AE-858C-C4B636F054B7}"/>
              </a:ext>
            </a:extLst>
          </p:cNvPr>
          <p:cNvSpPr txBox="1"/>
          <p:nvPr/>
        </p:nvSpPr>
        <p:spPr>
          <a:xfrm>
            <a:off x="5250635" y="2665904"/>
            <a:ext cx="2543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rPr>
              <a:t>Studium Sorte-</a:t>
            </a:r>
            <a:r>
              <a:rPr kumimoji="0" lang="fr-CH" sz="200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rPr>
              <a:t>Pathogen</a:t>
            </a:r>
            <a:r>
              <a:rPr kumimoji="0" lang="fr-CH" sz="20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rPr>
              <a:t>-</a:t>
            </a:r>
            <a:r>
              <a:rPr lang="fr-CH" sz="2000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Interaktionen</a:t>
            </a:r>
            <a:endParaRPr kumimoji="0" lang="fr-CH" sz="200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2794BF-7C17-5E34-08CA-464943485647}"/>
              </a:ext>
            </a:extLst>
          </p:cNvPr>
          <p:cNvSpPr txBox="1"/>
          <p:nvPr/>
        </p:nvSpPr>
        <p:spPr>
          <a:xfrm>
            <a:off x="5250635" y="5230013"/>
            <a:ext cx="246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2000" dirty="0">
                <a:solidFill>
                  <a:srgbClr val="FFC000"/>
                </a:solidFill>
              </a:rPr>
              <a:t>Entwicklung einer Früherkennung problematischer Stämme</a:t>
            </a:r>
            <a:endParaRPr kumimoji="0" lang="fr-CH" sz="20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8063FD-DE50-F489-B9A4-923FD17C9EF3}"/>
              </a:ext>
            </a:extLst>
          </p:cNvPr>
          <p:cNvSpPr txBox="1"/>
          <p:nvPr/>
        </p:nvSpPr>
        <p:spPr>
          <a:xfrm>
            <a:off x="8923080" y="1124676"/>
            <a:ext cx="297063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CH" sz="20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E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mpfehlungen</a:t>
            </a:r>
            <a:r>
              <a:rPr lang="de-DE" sz="2000" dirty="0">
                <a:solidFill>
                  <a:schemeClr val="accent4">
                    <a:lumMod val="50000"/>
                  </a:schemeClr>
                </a:solidFill>
              </a:rPr>
              <a:t> und Integration der Daten in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PhytoPRE</a:t>
            </a:r>
            <a:r>
              <a:rPr lang="de-DE" sz="2000" dirty="0">
                <a:solidFill>
                  <a:schemeClr val="accent4">
                    <a:lumMod val="50000"/>
                  </a:schemeClr>
                </a:solidFill>
              </a:rPr>
              <a:t> und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Agrometeo</a:t>
            </a:r>
            <a:r>
              <a:rPr lang="de-DE" sz="2000" dirty="0">
                <a:solidFill>
                  <a:schemeClr val="accent4">
                    <a:lumMod val="50000"/>
                  </a:schemeClr>
                </a:solidFill>
              </a:rPr>
              <a:t>+</a:t>
            </a:r>
            <a:endParaRPr kumimoji="0" lang="fr-CH" sz="200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094DAD1-AE08-6DD2-43B6-5D214137D9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324" y="2719069"/>
            <a:ext cx="612339" cy="6123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425366-EED3-E8EE-E7C2-5EE1EE7B02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12601" flipH="1" flipV="1">
            <a:off x="4564653" y="5744454"/>
            <a:ext cx="294559" cy="2945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B0AE00-D23E-DFBB-F73A-50F49E7BEA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45" y="4234570"/>
            <a:ext cx="584775" cy="5847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5D5F35-F78C-045A-BA10-A00BF25342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731" y="1323385"/>
            <a:ext cx="420796" cy="42079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57CE360-BA33-CEF3-A1B1-25E5570E813A}"/>
              </a:ext>
            </a:extLst>
          </p:cNvPr>
          <p:cNvSpPr txBox="1"/>
          <p:nvPr/>
        </p:nvSpPr>
        <p:spPr>
          <a:xfrm>
            <a:off x="8949991" y="4819345"/>
            <a:ext cx="293003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CH" sz="2000" dirty="0" err="1">
                <a:solidFill>
                  <a:srgbClr val="663300"/>
                </a:solidFill>
              </a:rPr>
              <a:t>Demonstrations</a:t>
            </a:r>
            <a:r>
              <a:rPr lang="fr-CH" sz="2000" dirty="0">
                <a:solidFill>
                  <a:srgbClr val="663300"/>
                </a:solidFill>
              </a:rPr>
              <a:t>-</a:t>
            </a:r>
          </a:p>
          <a:p>
            <a:pPr lvl="0">
              <a:defRPr/>
            </a:pPr>
            <a:r>
              <a:rPr lang="fr-CH" sz="2000" dirty="0" err="1">
                <a:solidFill>
                  <a:srgbClr val="663300"/>
                </a:solidFill>
              </a:rPr>
              <a:t>versuche</a:t>
            </a:r>
            <a:r>
              <a:rPr lang="fr-CH" sz="2000" dirty="0">
                <a:solidFill>
                  <a:srgbClr val="663300"/>
                </a:solidFill>
              </a:rPr>
              <a:t> </a:t>
            </a:r>
            <a:r>
              <a:rPr lang="fr-CH" sz="2000" dirty="0" err="1">
                <a:solidFill>
                  <a:srgbClr val="663300"/>
                </a:solidFill>
              </a:rPr>
              <a:t>auf</a:t>
            </a:r>
            <a:r>
              <a:rPr lang="fr-CH" sz="2000" dirty="0">
                <a:solidFill>
                  <a:srgbClr val="663300"/>
                </a:solidFill>
              </a:rPr>
              <a:t> </a:t>
            </a:r>
            <a:r>
              <a:rPr lang="fr-CH" sz="2000" dirty="0" err="1">
                <a:solidFill>
                  <a:srgbClr val="663300"/>
                </a:solidFill>
              </a:rPr>
              <a:t>Pilotbetrieben</a:t>
            </a:r>
            <a:endParaRPr kumimoji="0" lang="fr-CH" sz="200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FDF13-70DC-DB83-E3CE-87F68A2B05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030" y="4760213"/>
            <a:ext cx="569200" cy="556856"/>
          </a:xfrm>
          <a:prstGeom prst="rect">
            <a:avLst/>
          </a:prstGeom>
        </p:spPr>
      </p:pic>
      <p:sp>
        <p:nvSpPr>
          <p:cNvPr id="22" name="Title 48">
            <a:extLst>
              <a:ext uri="{FF2B5EF4-FFF2-40B4-BE49-F238E27FC236}">
                <a16:creationId xmlns:a16="http://schemas.microsoft.com/office/drawing/2014/main" id="{A1DE0974-FDA9-5556-66D8-73472ADEB799}"/>
              </a:ext>
            </a:extLst>
          </p:cNvPr>
          <p:cNvSpPr txBox="1">
            <a:spLocks/>
          </p:cNvSpPr>
          <p:nvPr/>
        </p:nvSpPr>
        <p:spPr>
          <a:xfrm>
            <a:off x="5065617" y="49939"/>
            <a:ext cx="5268686" cy="56889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10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enorite Bold"/>
                <a:ea typeface="+mj-ea"/>
                <a:cs typeface="+mj-cs"/>
              </a:rPr>
              <a:t>Forschung</a:t>
            </a:r>
          </a:p>
        </p:txBody>
      </p:sp>
      <p:sp>
        <p:nvSpPr>
          <p:cNvPr id="23" name="Title 48">
            <a:extLst>
              <a:ext uri="{FF2B5EF4-FFF2-40B4-BE49-F238E27FC236}">
                <a16:creationId xmlns:a16="http://schemas.microsoft.com/office/drawing/2014/main" id="{AC1390A4-EB7E-DA44-F67A-E3BC91034137}"/>
              </a:ext>
            </a:extLst>
          </p:cNvPr>
          <p:cNvSpPr txBox="1">
            <a:spLocks/>
          </p:cNvSpPr>
          <p:nvPr/>
        </p:nvSpPr>
        <p:spPr>
          <a:xfrm>
            <a:off x="9057789" y="68058"/>
            <a:ext cx="5268686" cy="56889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enorite Bold"/>
              </a:rPr>
              <a:t>Umsetzung</a:t>
            </a:r>
            <a:endParaRPr kumimoji="0" lang="en-US" sz="2400" b="0" i="0" u="none" strike="noStrike" kern="1200" cap="all" spc="10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enorite Bold"/>
              <a:ea typeface="+mj-ea"/>
              <a:cs typeface="+mj-cs"/>
            </a:endParaRPr>
          </a:p>
        </p:txBody>
      </p:sp>
      <p:sp>
        <p:nvSpPr>
          <p:cNvPr id="24" name="Title 48">
            <a:extLst>
              <a:ext uri="{FF2B5EF4-FFF2-40B4-BE49-F238E27FC236}">
                <a16:creationId xmlns:a16="http://schemas.microsoft.com/office/drawing/2014/main" id="{DE667930-5C2E-DD72-B7A9-C46772BD6EAC}"/>
              </a:ext>
            </a:extLst>
          </p:cNvPr>
          <p:cNvSpPr txBox="1">
            <a:spLocks/>
          </p:cNvSpPr>
          <p:nvPr/>
        </p:nvSpPr>
        <p:spPr>
          <a:xfrm>
            <a:off x="1047991" y="73948"/>
            <a:ext cx="5268686" cy="56889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Tenorite Bold"/>
              </a:rPr>
              <a:t>Monitoring</a:t>
            </a:r>
            <a:endParaRPr kumimoji="0" lang="en-US" sz="2400" b="0" i="0" u="none" strike="noStrike" kern="1200" cap="all" spc="10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Tenorite Bold"/>
              <a:ea typeface="+mj-ea"/>
              <a:cs typeface="+mj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67BF058-9F61-E0CA-1178-237062A923D2}"/>
              </a:ext>
            </a:extLst>
          </p:cNvPr>
          <p:cNvSpPr txBox="1"/>
          <p:nvPr/>
        </p:nvSpPr>
        <p:spPr>
          <a:xfrm>
            <a:off x="8772700" y="2351476"/>
            <a:ext cx="32846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Wirkstoff Auswahl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Intensivere Strategien in Hotspot- oder Hochübertragungsgebieten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Angepasste Strategien für robuste Sorten</a:t>
            </a:r>
            <a:b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endParaRPr kumimoji="0" lang="fr-C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044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FFDE362-B44C-4016-8B99-F1C3829742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90147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C6561CA-9E65-44BE-91DF-E545D2FF76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215" y="624675"/>
            <a:ext cx="5390147" cy="489281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17ED8D3-604B-4C13-86BA-2297158227F4}"/>
              </a:ext>
            </a:extLst>
          </p:cNvPr>
          <p:cNvSpPr txBox="1"/>
          <p:nvPr/>
        </p:nvSpPr>
        <p:spPr>
          <a:xfrm>
            <a:off x="5580626" y="209011"/>
            <a:ext cx="1049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Zyklus</a:t>
            </a:r>
            <a:endParaRPr lang="fr-CH" sz="28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CA107A-960E-483F-9976-381C03A40FF4}"/>
              </a:ext>
            </a:extLst>
          </p:cNvPr>
          <p:cNvSpPr txBox="1"/>
          <p:nvPr/>
        </p:nvSpPr>
        <p:spPr>
          <a:xfrm>
            <a:off x="5580626" y="5910159"/>
            <a:ext cx="657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Zwei Arten von Sporen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Sexuelle Fortpflanzung über </a:t>
            </a:r>
            <a:r>
              <a:rPr lang="de-DE" dirty="0" err="1"/>
              <a:t>Oosporen</a:t>
            </a:r>
            <a:r>
              <a:rPr lang="de-DE" dirty="0"/>
              <a:t>, die im Boden persistieren</a:t>
            </a:r>
            <a:endParaRPr lang="fr-CH" dirty="0"/>
          </a:p>
        </p:txBody>
      </p:sp>
      <p:pic>
        <p:nvPicPr>
          <p:cNvPr id="3" name="Vidéo 16">
            <a:hlinkClick r:id="" action="ppaction://media"/>
            <a:extLst>
              <a:ext uri="{FF2B5EF4-FFF2-40B4-BE49-F238E27FC236}">
                <a16:creationId xmlns:a16="http://schemas.microsoft.com/office/drawing/2014/main" id="{BDAAC907-2EA4-8F2E-29C3-75C686586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5372" y="859902"/>
            <a:ext cx="5080455" cy="508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3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A75C5-DF09-3B07-1417-7D1E3876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2C3C5173-DCC0-34F0-22DC-7C2DC407F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154" y="10488"/>
            <a:ext cx="3557477" cy="853112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7E1AA7FB-35E9-BEA6-4031-6C4F19525011}"/>
              </a:ext>
            </a:extLst>
          </p:cNvPr>
          <p:cNvSpPr txBox="1"/>
          <p:nvPr/>
        </p:nvSpPr>
        <p:spPr>
          <a:xfrm>
            <a:off x="4266883" y="2030102"/>
            <a:ext cx="93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dirty="0" err="1"/>
              <a:t>Daten</a:t>
            </a:r>
            <a:endParaRPr lang="fr-CH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DDF351-BA88-F464-FEF3-1E2CB94A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869" y="1210824"/>
            <a:ext cx="2424355" cy="524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AB396D3-896A-E4AA-8E79-C0E390B8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648" y="1210823"/>
            <a:ext cx="2424356" cy="52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BAA8BB-19DA-3512-3F9C-865BD51A1AA6}"/>
              </a:ext>
            </a:extLst>
          </p:cNvPr>
          <p:cNvSpPr txBox="1"/>
          <p:nvPr/>
        </p:nvSpPr>
        <p:spPr>
          <a:xfrm>
            <a:off x="3494206" y="2633027"/>
            <a:ext cx="292528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err="1"/>
              <a:t>Informationen</a:t>
            </a:r>
            <a:r>
              <a:rPr lang="fr-CH" sz="2400" dirty="0"/>
              <a:t> </a:t>
            </a:r>
            <a:r>
              <a:rPr lang="fr-CH" sz="2400" dirty="0" err="1"/>
              <a:t>über</a:t>
            </a:r>
            <a:endParaRPr lang="fr-C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err="1"/>
              <a:t>Standort</a:t>
            </a:r>
            <a:endParaRPr lang="fr-C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/>
              <a:t>Sorte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err="1"/>
              <a:t>Wachstumsstadium</a:t>
            </a:r>
            <a:endParaRPr lang="fr-C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err="1"/>
              <a:t>Infektionsgrad</a:t>
            </a:r>
            <a:endParaRPr lang="fr-C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err="1"/>
              <a:t>Behandlungen</a:t>
            </a:r>
            <a:endParaRPr lang="fr-C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err="1"/>
              <a:t>Bild</a:t>
            </a:r>
            <a:endParaRPr lang="fr-C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5E1E1C7-7ACA-3517-3BF6-7ABB322E7F7A}"/>
              </a:ext>
            </a:extLst>
          </p:cNvPr>
          <p:cNvSpPr txBox="1"/>
          <p:nvPr/>
        </p:nvSpPr>
        <p:spPr>
          <a:xfrm>
            <a:off x="2636927" y="340799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8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BA3D26-8C3F-077E-17C2-D15466144D51}"/>
              </a:ext>
            </a:extLst>
          </p:cNvPr>
          <p:cNvSpPr txBox="1"/>
          <p:nvPr/>
        </p:nvSpPr>
        <p:spPr>
          <a:xfrm>
            <a:off x="928739" y="2509597"/>
            <a:ext cx="1085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FTA-</a:t>
            </a:r>
            <a:r>
              <a:rPr lang="fr-CH" dirty="0" err="1"/>
              <a:t>Karte</a:t>
            </a:r>
            <a:endParaRPr lang="fr-CH" dirty="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354EEBD3-ADDE-9E7A-F351-E15DAAEB4F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38" y="2547546"/>
            <a:ext cx="2017397" cy="2566987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B5A3FCD-3DC9-8CAE-0815-A1D1C91D5AAE}"/>
              </a:ext>
            </a:extLst>
          </p:cNvPr>
          <p:cNvSpPr txBox="1">
            <a:spLocks/>
          </p:cNvSpPr>
          <p:nvPr/>
        </p:nvSpPr>
        <p:spPr>
          <a:xfrm>
            <a:off x="483996" y="61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600" dirty="0" err="1"/>
              <a:t>Probenahme</a:t>
            </a:r>
            <a:r>
              <a:rPr lang="fr-CH" sz="3600" dirty="0"/>
              <a:t> - </a:t>
            </a:r>
            <a:r>
              <a:rPr lang="fr-CH" sz="3600" dirty="0" err="1"/>
              <a:t>Wie</a:t>
            </a:r>
            <a:r>
              <a:rPr lang="fr-CH" sz="3600" dirty="0"/>
              <a:t> </a:t>
            </a:r>
            <a:r>
              <a:rPr lang="fr-CH" sz="3600" dirty="0" err="1"/>
              <a:t>funktionniert</a:t>
            </a:r>
            <a:r>
              <a:rPr lang="fr-CH" sz="3600" dirty="0"/>
              <a:t> es?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8D5C21-B115-4F99-916E-BEFDF2BE3CC1}"/>
              </a:ext>
            </a:extLst>
          </p:cNvPr>
          <p:cNvSpPr txBox="1"/>
          <p:nvPr/>
        </p:nvSpPr>
        <p:spPr>
          <a:xfrm>
            <a:off x="574449" y="2016833"/>
            <a:ext cx="154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dirty="0"/>
              <a:t>FTA-</a:t>
            </a:r>
            <a:r>
              <a:rPr lang="fr-CH" sz="2400" dirty="0" err="1"/>
              <a:t>Karten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3829878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23F79-82E5-43EE-8390-DF067A88C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enorite Bold"/>
                <a:ea typeface="+mn-ea"/>
                <a:cs typeface="+mn-cs"/>
              </a:rPr>
              <a:t>Pitch deck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62DA0-3900-45BB-8F3C-556CCD213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306C-81BA-4795-A5CA-9392456A8C1E}" type="slidenum">
              <a:rPr kumimoji="0" lang="en-US" sz="1200" b="0" i="0" u="none" strike="noStrike" kern="1200" cap="none" spc="10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enorite 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enorite "/>
              <a:ea typeface="+mn-ea"/>
              <a:cs typeface="+mn-cs"/>
            </a:endParaRPr>
          </a:p>
        </p:txBody>
      </p:sp>
      <p:pic>
        <p:nvPicPr>
          <p:cNvPr id="8" name="Picture Placeholder 7" descr="A picture containing grass, ground, outdoor, fungus&#10;&#10;Description automatically generated">
            <a:extLst>
              <a:ext uri="{FF2B5EF4-FFF2-40B4-BE49-F238E27FC236}">
                <a16:creationId xmlns:a16="http://schemas.microsoft.com/office/drawing/2014/main" id="{A2E6AFB3-DC3F-4B9C-A979-CBF67D4A75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3831" y="0"/>
            <a:ext cx="5508168" cy="6858000"/>
          </a:xfr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940A4DF-8A5C-84DA-4BBD-675BB3A2C7FF}"/>
              </a:ext>
            </a:extLst>
          </p:cNvPr>
          <p:cNvSpPr txBox="1"/>
          <p:nvPr/>
        </p:nvSpPr>
        <p:spPr>
          <a:xfrm>
            <a:off x="530878" y="383901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CH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Ziele</a:t>
            </a:r>
            <a:endParaRPr lang="fr-CH" dirty="0"/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CBA7DECB-4DCE-8B3D-0C30-743A713EE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406" y="1428390"/>
            <a:ext cx="5484780" cy="484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Sicherstellung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der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Produktion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mit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minimalen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Verlusten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durch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Krautfaüle</a:t>
            </a: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Reduzierung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der Menge an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Fungiziden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und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der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damit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verbundenen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Risiken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weit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wie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möglich</a:t>
            </a: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99A6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Schutz der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A6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Resistenz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99A6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A6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robuster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99A6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A6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Sorten</a:t>
            </a: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99A6B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99A6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Schutz der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A6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verbleibenden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99A6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9A6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Wirkstoffe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99A6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9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5817D43-70EB-43F7-AF47-A47ABA9CDB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559" y="-307627"/>
            <a:ext cx="12437118" cy="7272447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83ABD4D-6ED8-4FB2-9DBE-511920152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12"/>
            <a:ext cx="12192000" cy="7086600"/>
          </a:xfrm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0797" y="377907"/>
            <a:ext cx="10515600" cy="729154"/>
          </a:xfrm>
        </p:spPr>
        <p:txBody>
          <a:bodyPr/>
          <a:lstStyle/>
          <a:p>
            <a:r>
              <a:rPr lang="fr-FR" dirty="0">
                <a:solidFill>
                  <a:srgbClr val="EFCDD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Merci!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50DB53-D3DF-4756-938F-FDC4372CEE72}"/>
              </a:ext>
            </a:extLst>
          </p:cNvPr>
          <p:cNvSpPr/>
          <p:nvPr/>
        </p:nvSpPr>
        <p:spPr>
          <a:xfrm>
            <a:off x="5934159" y="3837079"/>
            <a:ext cx="41463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Agroscope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3D5D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F3D5DD"/>
                </a:solidFill>
                <a:latin typeface="Aptos" panose="02110004020202020204"/>
              </a:rPr>
              <a:t>Josep Massana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F3D5DD"/>
                </a:solidFill>
                <a:latin typeface="Aptos" panose="02110004020202020204"/>
              </a:rPr>
              <a:t>Tomke Musa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F3D5DD"/>
                </a:solidFill>
                <a:latin typeface="Aptos" panose="02110004020202020204"/>
              </a:rPr>
              <a:t>Maud Tallant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Ruedi Schwärzel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Patrice de Werra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F3D5DD"/>
                </a:solidFill>
                <a:latin typeface="Aptos" panose="02110004020202020204"/>
              </a:rPr>
              <a:t>Christian Vetterli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Cécile Thomas</a:t>
            </a:r>
          </a:p>
          <a:p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Brice Dupuis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3D5D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3D5D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3D5D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3D5D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0FE5AEAF-F982-41BA-B75C-22733633EEE8}"/>
              </a:ext>
            </a:extLst>
          </p:cNvPr>
          <p:cNvSpPr txBox="1"/>
          <p:nvPr/>
        </p:nvSpPr>
        <p:spPr>
          <a:xfrm>
            <a:off x="280797" y="1551971"/>
            <a:ext cx="3514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University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Fribourg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Prof. Laure Weisskopf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Fanny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Germanier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EFCDD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Nicolas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Rappo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EFCDD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EFCDDA"/>
                </a:solidFill>
                <a:latin typeface="Aptos" panose="02110004020202020204"/>
              </a:rPr>
              <a:t>Tom Lüthi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Floriane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L’Haridon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EFCDD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EFCDDA"/>
                </a:solidFill>
                <a:latin typeface="Aptos" panose="02110004020202020204"/>
              </a:rPr>
              <a:t>Allison </a:t>
            </a:r>
            <a:r>
              <a:rPr lang="de-CH" dirty="0" err="1">
                <a:solidFill>
                  <a:srgbClr val="EFCDDA"/>
                </a:solidFill>
                <a:latin typeface="Aptos" panose="02110004020202020204"/>
              </a:rPr>
              <a:t>Gillon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EFCDD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EFCDD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10D1A5-FE9C-4396-B064-290A53F67CAB}"/>
              </a:ext>
            </a:extLst>
          </p:cNvPr>
          <p:cNvSpPr/>
          <p:nvPr/>
        </p:nvSpPr>
        <p:spPr>
          <a:xfrm>
            <a:off x="4106839" y="5070867"/>
            <a:ext cx="41463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FiBL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Tobias Gelencsér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F3D5DD"/>
                </a:solidFill>
                <a:latin typeface="Aptos" panose="02110004020202020204"/>
              </a:rPr>
              <a:t>Javier Palma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Stefano Torriani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3D5D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7ECDCAC-0A52-FBFD-6E0E-6C30895824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6" y="4115693"/>
            <a:ext cx="3893055" cy="2595370"/>
          </a:xfrm>
          <a:prstGeom prst="rect">
            <a:avLst/>
          </a:prstGeom>
        </p:spPr>
      </p:pic>
      <p:pic>
        <p:nvPicPr>
          <p:cNvPr id="2050" name="Picture 2" descr="Université de Fribourg — Wikipédia">
            <a:extLst>
              <a:ext uri="{FF2B5EF4-FFF2-40B4-BE49-F238E27FC236}">
                <a16:creationId xmlns:a16="http://schemas.microsoft.com/office/drawing/2014/main" id="{0AE27D6F-6042-4BED-8835-65A85BD7A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51" y="4166810"/>
            <a:ext cx="807057" cy="8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1">
            <a:extLst>
              <a:ext uri="{FF2B5EF4-FFF2-40B4-BE49-F238E27FC236}">
                <a16:creationId xmlns:a16="http://schemas.microsoft.com/office/drawing/2014/main" id="{FA4E6C9A-9BB0-693E-1A7F-B115B0631A4B}"/>
              </a:ext>
            </a:extLst>
          </p:cNvPr>
          <p:cNvSpPr txBox="1"/>
          <p:nvPr/>
        </p:nvSpPr>
        <p:spPr>
          <a:xfrm>
            <a:off x="3443149" y="1533816"/>
            <a:ext cx="19814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Euroblight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EFCDDA"/>
                </a:solidFill>
                <a:latin typeface="Aptos" panose="02110004020202020204"/>
              </a:rPr>
              <a:t>Jens G. Hansen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EFCDDA"/>
                </a:solidFill>
                <a:latin typeface="Aptos" panose="02110004020202020204"/>
              </a:rPr>
              <a:t>David Cooke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Geert Kesse</a:t>
            </a:r>
            <a:r>
              <a:rPr lang="de-CH" dirty="0">
                <a:solidFill>
                  <a:srgbClr val="EFCDDA"/>
                </a:solidFill>
                <a:latin typeface="Aptos" panose="02110004020202020204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EFCDD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Alison Lees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EFCDDA"/>
                </a:solidFill>
                <a:latin typeface="Aptos" panose="02110004020202020204"/>
              </a:rPr>
              <a:t>Isaac </a:t>
            </a:r>
            <a:r>
              <a:rPr lang="de-CH" dirty="0" err="1">
                <a:solidFill>
                  <a:srgbClr val="EFCDDA"/>
                </a:solidFill>
                <a:latin typeface="Aptos" panose="02110004020202020204"/>
              </a:rPr>
              <a:t>Abuley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EFCDD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EFCDD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671A4E-038A-4C27-98C8-5EBFC42F126D}"/>
              </a:ext>
            </a:extLst>
          </p:cNvPr>
          <p:cNvSpPr/>
          <p:nvPr/>
        </p:nvSpPr>
        <p:spPr>
          <a:xfrm>
            <a:off x="5424631" y="1533815"/>
            <a:ext cx="41463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Grangeneuve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srgbClr val="F3D5D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F3D5DD"/>
                </a:solidFill>
                <a:latin typeface="Aptos" panose="02110004020202020204"/>
              </a:rPr>
              <a:t>Jonathan Heyer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Raphaël Gran</a:t>
            </a:r>
            <a:r>
              <a:rPr lang="de-CH" dirty="0" err="1">
                <a:solidFill>
                  <a:srgbClr val="F3D5DD"/>
                </a:solidFill>
                <a:latin typeface="Aptos" panose="02110004020202020204"/>
              </a:rPr>
              <a:t>dgirard</a:t>
            </a:r>
            <a:endParaRPr lang="de-CH" dirty="0">
              <a:solidFill>
                <a:srgbClr val="F3D5DD"/>
              </a:solidFill>
              <a:latin typeface="Aptos" panose="02110004020202020204"/>
            </a:endParaRPr>
          </a:p>
          <a:p>
            <a:r>
              <a:rPr lang="de-CH" dirty="0">
                <a:solidFill>
                  <a:srgbClr val="F3D5DD"/>
                </a:solidFill>
                <a:latin typeface="Aptos" panose="02110004020202020204"/>
              </a:rPr>
              <a:t>André </a:t>
            </a:r>
            <a:r>
              <a:rPr lang="de-CH" dirty="0" err="1">
                <a:solidFill>
                  <a:srgbClr val="F3D5DD"/>
                </a:solidFill>
                <a:latin typeface="Aptos" panose="02110004020202020204"/>
              </a:rPr>
              <a:t>Chassot</a:t>
            </a:r>
            <a:endParaRPr lang="de-CH" dirty="0">
              <a:solidFill>
                <a:srgbClr val="F3D5D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>
              <a:solidFill>
                <a:srgbClr val="F3D5D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3D5D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3D5D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75F874-58D8-427E-8BFE-0ACCC14831BF}"/>
              </a:ext>
            </a:extLst>
          </p:cNvPr>
          <p:cNvSpPr/>
          <p:nvPr/>
        </p:nvSpPr>
        <p:spPr>
          <a:xfrm>
            <a:off x="10202838" y="5448632"/>
            <a:ext cx="1917158" cy="1216794"/>
          </a:xfrm>
          <a:prstGeom prst="rect">
            <a:avLst/>
          </a:prstGeom>
          <a:solidFill>
            <a:srgbClr val="FFEFFF">
              <a:alpha val="5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E575813-7721-4A53-9CFC-687EFBDE92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388" y="5578482"/>
            <a:ext cx="2166893" cy="121679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CF130F0-B139-4530-815B-FAA42632E0D5}"/>
              </a:ext>
            </a:extLst>
          </p:cNvPr>
          <p:cNvSpPr txBox="1"/>
          <p:nvPr/>
        </p:nvSpPr>
        <p:spPr>
          <a:xfrm>
            <a:off x="7884584" y="4604965"/>
            <a:ext cx="2189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b="1" dirty="0" err="1">
                <a:solidFill>
                  <a:srgbClr val="EFCDDA"/>
                </a:solidFill>
                <a:latin typeface="Aptos" panose="02110004020202020204"/>
              </a:rPr>
              <a:t>Fachstelle</a:t>
            </a:r>
            <a:r>
              <a:rPr lang="fr-CH" b="1" dirty="0">
                <a:solidFill>
                  <a:srgbClr val="EFCDDA"/>
                </a:solidFill>
                <a:latin typeface="Aptos" panose="02110004020202020204"/>
              </a:rPr>
              <a:t> </a:t>
            </a:r>
            <a:r>
              <a:rPr lang="fr-CH" b="1" dirty="0" err="1">
                <a:solidFill>
                  <a:srgbClr val="EFCDDA"/>
                </a:solidFill>
                <a:latin typeface="Aptos" panose="02110004020202020204"/>
              </a:rPr>
              <a:t>Pflanzenschutz</a:t>
            </a:r>
            <a:r>
              <a:rPr lang="fr-CH" b="1" dirty="0">
                <a:solidFill>
                  <a:srgbClr val="EFCDDA"/>
                </a:solidFill>
                <a:latin typeface="Aptos" panose="02110004020202020204"/>
              </a:rPr>
              <a:t> Bern</a:t>
            </a:r>
          </a:p>
          <a:p>
            <a:r>
              <a:rPr lang="fr-CH" dirty="0">
                <a:solidFill>
                  <a:srgbClr val="EFCDDA"/>
                </a:solidFill>
                <a:latin typeface="Aptos" panose="02110004020202020204"/>
              </a:rPr>
              <a:t>Zena </a:t>
            </a:r>
            <a:r>
              <a:rPr lang="fr-CH" dirty="0" err="1">
                <a:solidFill>
                  <a:srgbClr val="EFCDDA"/>
                </a:solidFill>
                <a:latin typeface="Aptos" panose="02110004020202020204"/>
              </a:rPr>
              <a:t>Awilé</a:t>
            </a:r>
            <a:endParaRPr lang="fr-CH" dirty="0">
              <a:solidFill>
                <a:srgbClr val="EFCDDA"/>
              </a:solidFill>
              <a:latin typeface="Aptos" panose="02110004020202020204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CA8B711-766B-42D2-8A24-2CB369CFFED9}"/>
              </a:ext>
            </a:extLst>
          </p:cNvPr>
          <p:cNvSpPr txBox="1"/>
          <p:nvPr/>
        </p:nvSpPr>
        <p:spPr>
          <a:xfrm>
            <a:off x="7865832" y="5723689"/>
            <a:ext cx="2189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b="1" dirty="0" err="1">
                <a:solidFill>
                  <a:srgbClr val="EFCDDA"/>
                </a:solidFill>
                <a:latin typeface="Aptos" panose="02110004020202020204"/>
              </a:rPr>
              <a:t>Agroline</a:t>
            </a:r>
            <a:endParaRPr lang="fr-CH" b="1" dirty="0">
              <a:solidFill>
                <a:srgbClr val="EFCDDA"/>
              </a:solidFill>
              <a:latin typeface="Aptos" panose="02110004020202020204"/>
            </a:endParaRPr>
          </a:p>
          <a:p>
            <a:r>
              <a:rPr lang="fr-CH" dirty="0">
                <a:solidFill>
                  <a:srgbClr val="EFCDDA"/>
                </a:solidFill>
                <a:latin typeface="Aptos" panose="02110004020202020204"/>
              </a:rPr>
              <a:t>Adrian Sutter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5F51A81-B51F-43D4-88F4-3733582A9525}"/>
              </a:ext>
            </a:extLst>
          </p:cNvPr>
          <p:cNvSpPr txBox="1"/>
          <p:nvPr/>
        </p:nvSpPr>
        <p:spPr>
          <a:xfrm>
            <a:off x="7902091" y="3757416"/>
            <a:ext cx="2520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b="1" dirty="0" err="1">
                <a:solidFill>
                  <a:srgbClr val="EFCDDA"/>
                </a:solidFill>
                <a:latin typeface="Aptos" panose="02110004020202020204"/>
              </a:rPr>
              <a:t>Landwirtschaftliches</a:t>
            </a:r>
            <a:r>
              <a:rPr lang="fr-CH" b="1" dirty="0">
                <a:solidFill>
                  <a:srgbClr val="EFCDDA"/>
                </a:solidFill>
                <a:latin typeface="Aptos" panose="02110004020202020204"/>
              </a:rPr>
              <a:t> Zentrum SG</a:t>
            </a:r>
          </a:p>
          <a:p>
            <a:r>
              <a:rPr lang="fr-CH" dirty="0">
                <a:solidFill>
                  <a:srgbClr val="EFCDDA"/>
                </a:solidFill>
                <a:latin typeface="Aptos" panose="02110004020202020204"/>
              </a:rPr>
              <a:t>Johannes Brunner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FC7C94-7AED-1C91-1277-A3FD4DBD8AC7}"/>
              </a:ext>
            </a:extLst>
          </p:cNvPr>
          <p:cNvSpPr/>
          <p:nvPr/>
        </p:nvSpPr>
        <p:spPr>
          <a:xfrm>
            <a:off x="4106839" y="3800112"/>
            <a:ext cx="4146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HAFL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Andreas Keiser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F3D5DD"/>
                </a:solidFill>
                <a:latin typeface="Aptos" panose="02110004020202020204"/>
              </a:rPr>
              <a:t>Stefan Vogel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F3D5D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Christa Kunz</a:t>
            </a:r>
          </a:p>
        </p:txBody>
      </p:sp>
    </p:spTree>
    <p:extLst>
      <p:ext uri="{BB962C8B-B14F-4D97-AF65-F5344CB8AC3E}">
        <p14:creationId xmlns:p14="http://schemas.microsoft.com/office/powerpoint/2010/main" val="3148213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ifferent colored hexagons&#10;&#10;Description automatically generated">
            <a:extLst>
              <a:ext uri="{FF2B5EF4-FFF2-40B4-BE49-F238E27FC236}">
                <a16:creationId xmlns:a16="http://schemas.microsoft.com/office/drawing/2014/main" id="{869E4BA8-AB17-37AD-990D-56B87449B1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871" y="0"/>
            <a:ext cx="9696257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EB00ECB-EC3A-DC01-90A6-8C4B3ED2A36A}"/>
              </a:ext>
            </a:extLst>
          </p:cNvPr>
          <p:cNvSpPr/>
          <p:nvPr/>
        </p:nvSpPr>
        <p:spPr>
          <a:xfrm>
            <a:off x="3245884" y="1690688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1E0B8B-15E3-B4D6-509A-C6444B06F8F8}"/>
              </a:ext>
            </a:extLst>
          </p:cNvPr>
          <p:cNvSpPr/>
          <p:nvPr/>
        </p:nvSpPr>
        <p:spPr>
          <a:xfrm>
            <a:off x="3637654" y="1957988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73F15A-D167-4AB5-D203-21BBD86FEFBE}"/>
              </a:ext>
            </a:extLst>
          </p:cNvPr>
          <p:cNvSpPr/>
          <p:nvPr/>
        </p:nvSpPr>
        <p:spPr>
          <a:xfrm>
            <a:off x="5322033" y="4265576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A03AD5-6EC8-84EF-9664-17A9EA6A3336}"/>
              </a:ext>
            </a:extLst>
          </p:cNvPr>
          <p:cNvSpPr/>
          <p:nvPr/>
        </p:nvSpPr>
        <p:spPr>
          <a:xfrm>
            <a:off x="5625236" y="4427551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31241E-1E90-2025-FE29-5460F988FAA2}"/>
              </a:ext>
            </a:extLst>
          </p:cNvPr>
          <p:cNvSpPr/>
          <p:nvPr/>
        </p:nvSpPr>
        <p:spPr>
          <a:xfrm>
            <a:off x="4676526" y="5034757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3085A8-0EA9-01A4-A381-FF5B852EDA36}"/>
              </a:ext>
            </a:extLst>
          </p:cNvPr>
          <p:cNvSpPr/>
          <p:nvPr/>
        </p:nvSpPr>
        <p:spPr>
          <a:xfrm>
            <a:off x="4956817" y="4891209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9F25D4-D57D-47CB-DB34-2E25294E6E83}"/>
              </a:ext>
            </a:extLst>
          </p:cNvPr>
          <p:cNvSpPr/>
          <p:nvPr/>
        </p:nvSpPr>
        <p:spPr>
          <a:xfrm>
            <a:off x="5225539" y="5034757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012E6F-EE31-8D88-7073-F8201301F97C}"/>
              </a:ext>
            </a:extLst>
          </p:cNvPr>
          <p:cNvSpPr/>
          <p:nvPr/>
        </p:nvSpPr>
        <p:spPr>
          <a:xfrm>
            <a:off x="5340210" y="4584686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75289F-DDE8-ABD5-94B4-854FED2DB2B8}"/>
              </a:ext>
            </a:extLst>
          </p:cNvPr>
          <p:cNvSpPr/>
          <p:nvPr/>
        </p:nvSpPr>
        <p:spPr>
          <a:xfrm>
            <a:off x="5590178" y="4890209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EEAB50-25D2-42AC-B66B-735379FAC012}"/>
              </a:ext>
            </a:extLst>
          </p:cNvPr>
          <p:cNvSpPr/>
          <p:nvPr/>
        </p:nvSpPr>
        <p:spPr>
          <a:xfrm>
            <a:off x="1893034" y="365125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E01E96-89D2-CB4F-4BA8-01C51633A9E2}"/>
              </a:ext>
            </a:extLst>
          </p:cNvPr>
          <p:cNvSpPr/>
          <p:nvPr/>
        </p:nvSpPr>
        <p:spPr>
          <a:xfrm>
            <a:off x="1890014" y="665935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6D82BC-3AF2-1BA5-201C-6415F3B793B9}"/>
              </a:ext>
            </a:extLst>
          </p:cNvPr>
          <p:cNvSpPr/>
          <p:nvPr/>
        </p:nvSpPr>
        <p:spPr>
          <a:xfrm>
            <a:off x="4641019" y="5695401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EAF310-097C-BEC4-2DE4-31B87EAE4B21}"/>
              </a:ext>
            </a:extLst>
          </p:cNvPr>
          <p:cNvSpPr/>
          <p:nvPr/>
        </p:nvSpPr>
        <p:spPr>
          <a:xfrm>
            <a:off x="8791335" y="434106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DD2444-678E-8012-A788-2B7A79519E13}"/>
              </a:ext>
            </a:extLst>
          </p:cNvPr>
          <p:cNvSpPr/>
          <p:nvPr/>
        </p:nvSpPr>
        <p:spPr>
          <a:xfrm>
            <a:off x="10169710" y="434106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8042A5-B863-134C-4EE5-AE6C04C07573}"/>
              </a:ext>
            </a:extLst>
          </p:cNvPr>
          <p:cNvSpPr/>
          <p:nvPr/>
        </p:nvSpPr>
        <p:spPr>
          <a:xfrm>
            <a:off x="8421500" y="434106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A03032A-C0A2-D7C3-B3AB-007544DD1BB6}"/>
              </a:ext>
            </a:extLst>
          </p:cNvPr>
          <p:cNvSpPr/>
          <p:nvPr/>
        </p:nvSpPr>
        <p:spPr>
          <a:xfrm>
            <a:off x="8588266" y="938023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938521-6C07-3353-BDCC-E5DE68C54F57}"/>
              </a:ext>
            </a:extLst>
          </p:cNvPr>
          <p:cNvSpPr/>
          <p:nvPr/>
        </p:nvSpPr>
        <p:spPr>
          <a:xfrm>
            <a:off x="9149188" y="1972433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137F51-DE06-5110-6955-28CFF7BA9BE0}"/>
              </a:ext>
            </a:extLst>
          </p:cNvPr>
          <p:cNvSpPr/>
          <p:nvPr/>
        </p:nvSpPr>
        <p:spPr>
          <a:xfrm>
            <a:off x="8851574" y="1800049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91917F1-FC70-CA91-958A-BCC53561D473}"/>
              </a:ext>
            </a:extLst>
          </p:cNvPr>
          <p:cNvSpPr/>
          <p:nvPr/>
        </p:nvSpPr>
        <p:spPr>
          <a:xfrm>
            <a:off x="7985843" y="2746303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3324676-E731-CBA3-A387-E05D51B206EB}"/>
              </a:ext>
            </a:extLst>
          </p:cNvPr>
          <p:cNvSpPr/>
          <p:nvPr/>
        </p:nvSpPr>
        <p:spPr>
          <a:xfrm>
            <a:off x="8540395" y="2889490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A966FA-6CAC-EE31-CAD4-5C22C83DE3D1}"/>
              </a:ext>
            </a:extLst>
          </p:cNvPr>
          <p:cNvSpPr/>
          <p:nvPr/>
        </p:nvSpPr>
        <p:spPr>
          <a:xfrm>
            <a:off x="8540978" y="3294727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42F819D-18F2-FB33-BF84-2A04EC664E2D}"/>
              </a:ext>
            </a:extLst>
          </p:cNvPr>
          <p:cNvSpPr/>
          <p:nvPr/>
        </p:nvSpPr>
        <p:spPr>
          <a:xfrm>
            <a:off x="8685605" y="4088292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D88CE7-5BAD-39FD-4B97-FCAE423329DC}"/>
              </a:ext>
            </a:extLst>
          </p:cNvPr>
          <p:cNvSpPr/>
          <p:nvPr/>
        </p:nvSpPr>
        <p:spPr>
          <a:xfrm>
            <a:off x="7976669" y="4231118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8D94373-E3F8-F2DE-ACF5-444A79EE380D}"/>
              </a:ext>
            </a:extLst>
          </p:cNvPr>
          <p:cNvSpPr/>
          <p:nvPr/>
        </p:nvSpPr>
        <p:spPr>
          <a:xfrm>
            <a:off x="7985842" y="4560624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7A79DDC-1148-11E1-DC3F-48517E470C19}"/>
              </a:ext>
            </a:extLst>
          </p:cNvPr>
          <p:cNvSpPr/>
          <p:nvPr/>
        </p:nvSpPr>
        <p:spPr>
          <a:xfrm>
            <a:off x="9529594" y="4088292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F3C04F4-C6CC-F0FD-1CB7-91E9F7DFD7AA}"/>
              </a:ext>
            </a:extLst>
          </p:cNvPr>
          <p:cNvSpPr/>
          <p:nvPr/>
        </p:nvSpPr>
        <p:spPr>
          <a:xfrm>
            <a:off x="8917396" y="4773520"/>
            <a:ext cx="463583" cy="463658"/>
          </a:xfrm>
          <a:prstGeom prst="ellipse">
            <a:avLst/>
          </a:prstGeom>
          <a:solidFill>
            <a:srgbClr val="FFC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60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2D161-E90E-BABF-6BE2-67DE244040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4779" y="-1405821"/>
            <a:ext cx="6858000" cy="96696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48A4F-3C3B-47C4-A69F-53FF432CF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60" y="2058932"/>
            <a:ext cx="3173205" cy="369202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z="4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Wie sich die Population der Krautfäule in Europa  verändert hat</a:t>
            </a:r>
            <a:endParaRPr lang="en-US" sz="4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80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8F3F4C-8CDE-4692-A1B8-17830CF2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46"/>
            <a:ext cx="10515600" cy="1325563"/>
          </a:xfrm>
        </p:spPr>
        <p:txBody>
          <a:bodyPr>
            <a:normAutofit/>
          </a:bodyPr>
          <a:lstStyle/>
          <a:p>
            <a:r>
              <a:rPr lang="fr-CH" sz="3600" dirty="0" err="1"/>
              <a:t>Euroblight</a:t>
            </a:r>
            <a:r>
              <a:rPr lang="fr-CH" sz="3600" dirty="0"/>
              <a:t> monitoring: </a:t>
            </a:r>
            <a:r>
              <a:rPr lang="fr-CH" sz="3600" dirty="0" err="1"/>
              <a:t>wie</a:t>
            </a:r>
            <a:r>
              <a:rPr lang="fr-CH" sz="3600" dirty="0"/>
              <a:t> </a:t>
            </a:r>
            <a:r>
              <a:rPr lang="fr-CH" sz="3600" dirty="0" err="1"/>
              <a:t>funktionniert</a:t>
            </a:r>
            <a:r>
              <a:rPr lang="fr-CH" sz="3600" dirty="0"/>
              <a:t> es?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DACF370-498E-4F64-A45B-AD134CBFA7EB}"/>
              </a:ext>
            </a:extLst>
          </p:cNvPr>
          <p:cNvSpPr txBox="1"/>
          <p:nvPr/>
        </p:nvSpPr>
        <p:spPr>
          <a:xfrm>
            <a:off x="3094127" y="4134237"/>
            <a:ext cx="1221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DNA extraction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02416C6-19DC-47E5-8CF7-9D01E0ECD799}"/>
              </a:ext>
            </a:extLst>
          </p:cNvPr>
          <p:cNvSpPr txBox="1"/>
          <p:nvPr/>
        </p:nvSpPr>
        <p:spPr>
          <a:xfrm>
            <a:off x="5352598" y="4272736"/>
            <a:ext cx="174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 marker genes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0B214C7-11CD-4CFF-B2E1-0C7D592330C2}"/>
              </a:ext>
            </a:extLst>
          </p:cNvPr>
          <p:cNvSpPr txBox="1"/>
          <p:nvPr/>
        </p:nvSpPr>
        <p:spPr>
          <a:xfrm>
            <a:off x="8131170" y="4272736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Genotypen</a:t>
            </a:r>
            <a:endParaRPr lang="en-GB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045FE77-5349-4EF6-850A-1A75C8435A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38" y="3179140"/>
            <a:ext cx="2017397" cy="2566987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A7AB593D-693A-447D-906F-16A7D73AD8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247" y="5220097"/>
            <a:ext cx="6908968" cy="1286390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E3B1CFFA-BF24-4FB5-B087-B08EBE064738}"/>
              </a:ext>
            </a:extLst>
          </p:cNvPr>
          <p:cNvSpPr txBox="1"/>
          <p:nvPr/>
        </p:nvSpPr>
        <p:spPr>
          <a:xfrm>
            <a:off x="10398125" y="4134237"/>
            <a:ext cx="1389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Euroblight</a:t>
            </a:r>
            <a:r>
              <a:rPr lang="en-GB" dirty="0"/>
              <a:t> database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861F62B9-BA24-439A-8CE6-902A0E4B4940}"/>
              </a:ext>
            </a:extLst>
          </p:cNvPr>
          <p:cNvSpPr txBox="1"/>
          <p:nvPr/>
        </p:nvSpPr>
        <p:spPr>
          <a:xfrm>
            <a:off x="5701469" y="4844812"/>
            <a:ext cx="789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Results: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CF69196-7B54-44D6-B991-57635E6FD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20110"/>
            <a:ext cx="3971925" cy="9525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43DC59E-3D0E-49C2-B7EC-E3CAE870DA04}"/>
              </a:ext>
            </a:extLst>
          </p:cNvPr>
          <p:cNvSpPr txBox="1"/>
          <p:nvPr/>
        </p:nvSpPr>
        <p:spPr>
          <a:xfrm>
            <a:off x="9879560" y="4822797"/>
            <a:ext cx="22932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James Hutton Institute</a:t>
            </a:r>
          </a:p>
          <a:p>
            <a:pPr algn="ctr"/>
            <a:r>
              <a:rPr lang="en-GB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INRAE</a:t>
            </a:r>
          </a:p>
          <a:p>
            <a:pPr algn="ctr"/>
            <a:r>
              <a:rPr lang="en-GB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WUR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5248FDF-7B5B-FC24-AF16-56C9C2E3233D}"/>
              </a:ext>
            </a:extLst>
          </p:cNvPr>
          <p:cNvCxnSpPr>
            <a:cxnSpLocks/>
          </p:cNvCxnSpPr>
          <p:nvPr/>
        </p:nvCxnSpPr>
        <p:spPr>
          <a:xfrm>
            <a:off x="2294337" y="4457402"/>
            <a:ext cx="712814" cy="0"/>
          </a:xfrm>
          <a:prstGeom prst="straightConnector1">
            <a:avLst/>
          </a:prstGeom>
          <a:noFill/>
          <a:ln w="19050" cap="flat" cmpd="sng" algn="ctr">
            <a:solidFill>
              <a:srgbClr val="4472C4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5FCF596-BA73-682B-98ED-7C1647F73704}"/>
              </a:ext>
            </a:extLst>
          </p:cNvPr>
          <p:cNvCxnSpPr>
            <a:cxnSpLocks/>
          </p:cNvCxnSpPr>
          <p:nvPr/>
        </p:nvCxnSpPr>
        <p:spPr>
          <a:xfrm flipV="1">
            <a:off x="4402441" y="4457402"/>
            <a:ext cx="863181" cy="1"/>
          </a:xfrm>
          <a:prstGeom prst="straightConnector1">
            <a:avLst/>
          </a:prstGeom>
          <a:noFill/>
          <a:ln w="19050" cap="flat" cmpd="sng" algn="ctr">
            <a:solidFill>
              <a:srgbClr val="4472C4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EE9C862A-D0E0-ED5A-8081-A2730C698EB4}"/>
              </a:ext>
            </a:extLst>
          </p:cNvPr>
          <p:cNvSpPr txBox="1"/>
          <p:nvPr/>
        </p:nvSpPr>
        <p:spPr>
          <a:xfrm>
            <a:off x="838200" y="2805124"/>
            <a:ext cx="1085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FTA-</a:t>
            </a:r>
            <a:r>
              <a:rPr lang="fr-CH" dirty="0" err="1"/>
              <a:t>Karte</a:t>
            </a:r>
            <a:endParaRPr lang="fr-CH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9DA4155-CDAF-6BD0-B283-BED656DBC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522" y="148005"/>
            <a:ext cx="2898269" cy="2782510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945A51F-A40F-1AFC-C1B4-5D2FD3E71586}"/>
              </a:ext>
            </a:extLst>
          </p:cNvPr>
          <p:cNvCxnSpPr>
            <a:cxnSpLocks/>
          </p:cNvCxnSpPr>
          <p:nvPr/>
        </p:nvCxnSpPr>
        <p:spPr>
          <a:xfrm flipV="1">
            <a:off x="7181013" y="4457402"/>
            <a:ext cx="863181" cy="1"/>
          </a:xfrm>
          <a:prstGeom prst="straightConnector1">
            <a:avLst/>
          </a:prstGeom>
          <a:noFill/>
          <a:ln w="19050" cap="flat" cmpd="sng" algn="ctr">
            <a:solidFill>
              <a:srgbClr val="4472C4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7B2F198-7624-B3A1-F70D-D4E8C178339C}"/>
              </a:ext>
            </a:extLst>
          </p:cNvPr>
          <p:cNvCxnSpPr>
            <a:cxnSpLocks/>
          </p:cNvCxnSpPr>
          <p:nvPr/>
        </p:nvCxnSpPr>
        <p:spPr>
          <a:xfrm flipV="1">
            <a:off x="9447970" y="4457402"/>
            <a:ext cx="863181" cy="1"/>
          </a:xfrm>
          <a:prstGeom prst="straightConnector1">
            <a:avLst/>
          </a:prstGeom>
          <a:noFill/>
          <a:ln w="19050" cap="flat" cmpd="sng" algn="ctr">
            <a:solidFill>
              <a:srgbClr val="4472C4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36081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7EF253C-1A88-4B6B-9A68-E4B06649D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946" y="139783"/>
            <a:ext cx="3132054" cy="75109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3491090-9357-4D4B-BAC3-24D00E1C3252}"/>
              </a:ext>
            </a:extLst>
          </p:cNvPr>
          <p:cNvSpPr txBox="1"/>
          <p:nvPr/>
        </p:nvSpPr>
        <p:spPr>
          <a:xfrm>
            <a:off x="459606" y="6232943"/>
            <a:ext cx="9329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400" dirty="0">
                <a:solidFill>
                  <a:srgbClr val="254C24"/>
                </a:solidFill>
              </a:rPr>
              <a:t>Source: </a:t>
            </a:r>
            <a:r>
              <a:rPr lang="fr-CH" sz="1400" dirty="0" err="1">
                <a:solidFill>
                  <a:srgbClr val="254C24"/>
                </a:solidFill>
              </a:rPr>
              <a:t>Euroblight</a:t>
            </a:r>
            <a:r>
              <a:rPr lang="fr-CH" sz="1400" dirty="0">
                <a:solidFill>
                  <a:srgbClr val="254C24"/>
                </a:solidFill>
              </a:rPr>
              <a:t> </a:t>
            </a:r>
            <a:r>
              <a:rPr lang="fr-CH" sz="1400" dirty="0" err="1">
                <a:solidFill>
                  <a:srgbClr val="254C24"/>
                </a:solidFill>
              </a:rPr>
              <a:t>website</a:t>
            </a:r>
            <a:endParaRPr lang="fr-CH" sz="1400" dirty="0">
              <a:solidFill>
                <a:srgbClr val="254C24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380ADF-716B-34DC-F7C5-D593C4E33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1552358"/>
            <a:ext cx="8893112" cy="468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31A356-D86D-96F3-1F33-C31A55304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866" y="2185069"/>
            <a:ext cx="2508523" cy="347575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DC47C3B-0E1E-4132-7521-716B4DA04A36}"/>
              </a:ext>
            </a:extLst>
          </p:cNvPr>
          <p:cNvSpPr txBox="1"/>
          <p:nvPr/>
        </p:nvSpPr>
        <p:spPr>
          <a:xfrm>
            <a:off x="266297" y="312823"/>
            <a:ext cx="8165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Entwicklung der Krautfäule-Population in Europa</a:t>
            </a:r>
            <a:endParaRPr lang="fr-CH" sz="32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348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3A913F-DAE2-489A-B460-127B9DD7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754" y="-10371"/>
            <a:ext cx="2742398" cy="1325563"/>
          </a:xfrm>
        </p:spPr>
        <p:txBody>
          <a:bodyPr>
            <a:normAutofit/>
          </a:bodyPr>
          <a:lstStyle/>
          <a:p>
            <a:r>
              <a:rPr lang="fr-CH" sz="3600" dirty="0"/>
              <a:t>2013-2018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D33FD83-CB7C-4C83-B2AE-91711897C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59" y="960219"/>
            <a:ext cx="5677192" cy="524537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EB66825-11DB-44A3-8793-D7DAD67470CD}"/>
              </a:ext>
            </a:extLst>
          </p:cNvPr>
          <p:cNvSpPr txBox="1">
            <a:spLocks/>
          </p:cNvSpPr>
          <p:nvPr/>
        </p:nvSpPr>
        <p:spPr>
          <a:xfrm>
            <a:off x="7655596" y="-10372"/>
            <a:ext cx="27423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600" dirty="0"/>
              <a:t>2019-2025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F0831A4-F73E-39A6-3F00-DEF111EB2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9"/>
          <a:stretch>
            <a:fillRect/>
          </a:stretch>
        </p:blipFill>
        <p:spPr bwMode="auto">
          <a:xfrm>
            <a:off x="6181852" y="966839"/>
            <a:ext cx="567719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36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lant growing in a field&#10;&#10;Description automatically generated">
            <a:extLst>
              <a:ext uri="{FF2B5EF4-FFF2-40B4-BE49-F238E27FC236}">
                <a16:creationId xmlns:a16="http://schemas.microsoft.com/office/drawing/2014/main" id="{81DCA5F4-9C14-252F-720D-F9CDC3DD1B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B47EAF-696E-4CD8-B1E4-FCFD1D487C9B}"/>
              </a:ext>
            </a:extLst>
          </p:cNvPr>
          <p:cNvSpPr txBox="1">
            <a:spLocks/>
          </p:cNvSpPr>
          <p:nvPr/>
        </p:nvSpPr>
        <p:spPr>
          <a:xfrm>
            <a:off x="552893" y="2008288"/>
            <a:ext cx="3135598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Wie entstehen neue Stämme – und was bedeutet das?</a:t>
            </a:r>
            <a:endParaRPr lang="en-US" sz="4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07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156F-685F-7A5D-A8F7-FB066AD5B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5B58B-18F9-744C-9B52-F780EEB1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044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Wie breitet sich die Krautfäule aus?</a:t>
            </a:r>
            <a:endParaRPr lang="fr-CH" sz="3600" dirty="0"/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29529AE6-66E0-B4B4-2FEF-E0000444B1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843" y="3154556"/>
            <a:ext cx="2050282" cy="1153283"/>
          </a:xfrm>
          <a:prstGeom prst="rect">
            <a:avLst/>
          </a:prstGeom>
        </p:spPr>
      </p:pic>
      <p:pic>
        <p:nvPicPr>
          <p:cNvPr id="4" name="Picture 27">
            <a:extLst>
              <a:ext uri="{FF2B5EF4-FFF2-40B4-BE49-F238E27FC236}">
                <a16:creationId xmlns:a16="http://schemas.microsoft.com/office/drawing/2014/main" id="{87163F8D-E603-C5C6-2AFF-37607EFDC3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50" y="3154556"/>
            <a:ext cx="2050282" cy="1153283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D01E6ACF-EEE2-5A1B-E94E-075082FC27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017" y="3154556"/>
            <a:ext cx="2050282" cy="1153283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5DA76CA9-8011-D703-E630-8D1A300C28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42" r="23273"/>
          <a:stretch>
            <a:fillRect/>
          </a:stretch>
        </p:blipFill>
        <p:spPr>
          <a:xfrm>
            <a:off x="2228696" y="3154556"/>
            <a:ext cx="907968" cy="1153283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C99F1DDA-0E89-3F3F-73BF-447A02A14022}"/>
              </a:ext>
            </a:extLst>
          </p:cNvPr>
          <p:cNvGrpSpPr/>
          <p:nvPr/>
        </p:nvGrpSpPr>
        <p:grpSpPr>
          <a:xfrm>
            <a:off x="1187875" y="3122805"/>
            <a:ext cx="769610" cy="1099501"/>
            <a:chOff x="3288134" y="4262967"/>
            <a:chExt cx="778634" cy="1206622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156F4D4-E1D6-06EE-7D21-85D446652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680" t="829" r="53694" b="58763"/>
            <a:stretch>
              <a:fillRect/>
            </a:stretch>
          </p:blipFill>
          <p:spPr>
            <a:xfrm>
              <a:off x="3288134" y="4262967"/>
              <a:ext cx="678499" cy="1206622"/>
            </a:xfrm>
            <a:prstGeom prst="round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E1B915E-44C7-436B-0176-C7B62D6127DE}"/>
                </a:ext>
              </a:extLst>
            </p:cNvPr>
            <p:cNvSpPr/>
            <p:nvPr/>
          </p:nvSpPr>
          <p:spPr>
            <a:xfrm rot="20748764">
              <a:off x="3882528" y="4647443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F3609B8-7424-2403-3793-A3D7C3671363}"/>
                </a:ext>
              </a:extLst>
            </p:cNvPr>
            <p:cNvSpPr/>
            <p:nvPr/>
          </p:nvSpPr>
          <p:spPr>
            <a:xfrm rot="19183946">
              <a:off x="3895231" y="4647446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27">
            <a:extLst>
              <a:ext uri="{FF2B5EF4-FFF2-40B4-BE49-F238E27FC236}">
                <a16:creationId xmlns:a16="http://schemas.microsoft.com/office/drawing/2014/main" id="{8FF40CA3-EB97-0E24-B512-E68BE94003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42" r="28084"/>
          <a:stretch>
            <a:fillRect/>
          </a:stretch>
        </p:blipFill>
        <p:spPr>
          <a:xfrm>
            <a:off x="1652903" y="3154556"/>
            <a:ext cx="809329" cy="1153283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FB5D2295-5FDA-A731-3550-883E8E96DB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91" r="27436"/>
          <a:stretch>
            <a:fillRect/>
          </a:stretch>
        </p:blipFill>
        <p:spPr>
          <a:xfrm>
            <a:off x="6735662" y="3154556"/>
            <a:ext cx="694505" cy="1153283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E9802AD7-52DD-069D-6B3B-0AFBE65E8E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177" y="3154556"/>
            <a:ext cx="2050282" cy="1153283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48B2F876-1996-F7B8-DB82-DD91074DC4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970" y="3154556"/>
            <a:ext cx="2050282" cy="1153283"/>
          </a:xfrm>
          <a:prstGeom prst="rect">
            <a:avLst/>
          </a:prstGeom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A1C54F10-6E68-0165-D976-A934E2E53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38"/>
          <a:stretch>
            <a:fillRect/>
          </a:stretch>
        </p:blipFill>
        <p:spPr>
          <a:xfrm>
            <a:off x="10745186" y="3154556"/>
            <a:ext cx="1321651" cy="1153283"/>
          </a:xfrm>
          <a:prstGeom prst="rect">
            <a:avLst/>
          </a:prstGeom>
        </p:spPr>
      </p:pic>
      <p:pic>
        <p:nvPicPr>
          <p:cNvPr id="15" name="Picture 27">
            <a:extLst>
              <a:ext uri="{FF2B5EF4-FFF2-40B4-BE49-F238E27FC236}">
                <a16:creationId xmlns:a16="http://schemas.microsoft.com/office/drawing/2014/main" id="{FB4A4B93-919F-A75C-C43D-CDD8E8F051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810" y="3154556"/>
            <a:ext cx="2050282" cy="1153283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F20106-5C41-1384-0C16-61AD991429C8}"/>
              </a:ext>
            </a:extLst>
          </p:cNvPr>
          <p:cNvGrpSpPr/>
          <p:nvPr/>
        </p:nvGrpSpPr>
        <p:grpSpPr>
          <a:xfrm>
            <a:off x="5567943" y="3113295"/>
            <a:ext cx="769610" cy="1099501"/>
            <a:chOff x="3288134" y="4262967"/>
            <a:chExt cx="778634" cy="1206622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BF4119F-02E8-F963-11A9-099F16882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680" t="829" r="53694" b="58763"/>
            <a:stretch>
              <a:fillRect/>
            </a:stretch>
          </p:blipFill>
          <p:spPr>
            <a:xfrm>
              <a:off x="3288134" y="4262967"/>
              <a:ext cx="678499" cy="1206622"/>
            </a:xfrm>
            <a:prstGeom prst="roundRect">
              <a:avLst/>
            </a:prstGeom>
          </p:spPr>
        </p:pic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BFA5AFB7-DB9D-B472-EF96-7E165659BC30}"/>
                </a:ext>
              </a:extLst>
            </p:cNvPr>
            <p:cNvSpPr/>
            <p:nvPr/>
          </p:nvSpPr>
          <p:spPr>
            <a:xfrm rot="20748764">
              <a:off x="3882528" y="4647443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24">
              <a:extLst>
                <a:ext uri="{FF2B5EF4-FFF2-40B4-BE49-F238E27FC236}">
                  <a16:creationId xmlns:a16="http://schemas.microsoft.com/office/drawing/2014/main" id="{ED143AF4-AF71-BF35-6215-A0BED22B29B1}"/>
                </a:ext>
              </a:extLst>
            </p:cNvPr>
            <p:cNvSpPr/>
            <p:nvPr/>
          </p:nvSpPr>
          <p:spPr>
            <a:xfrm rot="19183946">
              <a:off x="3895231" y="4647446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3DD47D55-85A5-DD2F-4259-4749F504D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86242">
            <a:off x="5177569" y="2225291"/>
            <a:ext cx="780748" cy="780748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id="{DBD8AC36-8D6C-8D30-48AD-CB779266D6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62" r="28084"/>
          <a:stretch>
            <a:fillRect/>
          </a:stretch>
        </p:blipFill>
        <p:spPr>
          <a:xfrm>
            <a:off x="6118279" y="3154556"/>
            <a:ext cx="722813" cy="115328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F3FA175-A25B-BA74-BEFA-6CEB574BF8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62" t="29197" r="21998" b="58161"/>
          <a:stretch>
            <a:fillRect/>
          </a:stretch>
        </p:blipFill>
        <p:spPr>
          <a:xfrm>
            <a:off x="4514510" y="2138664"/>
            <a:ext cx="725648" cy="51919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91C3A92-FCF6-D715-F2AC-64763DA96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09" t="60144" r="23509" b="24949"/>
          <a:stretch>
            <a:fillRect/>
          </a:stretch>
        </p:blipFill>
        <p:spPr>
          <a:xfrm rot="15000642">
            <a:off x="6640329" y="4564603"/>
            <a:ext cx="487792" cy="612251"/>
          </a:xfrm>
          <a:prstGeom prst="rect">
            <a:avLst/>
          </a:pr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95F657CD-A66D-B9BE-F5A7-8592E17CDE29}"/>
              </a:ext>
            </a:extLst>
          </p:cNvPr>
          <p:cNvGrpSpPr/>
          <p:nvPr/>
        </p:nvGrpSpPr>
        <p:grpSpPr>
          <a:xfrm>
            <a:off x="9644001" y="3114854"/>
            <a:ext cx="769610" cy="1099501"/>
            <a:chOff x="3288134" y="4262967"/>
            <a:chExt cx="778634" cy="1206622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A0C5DDAC-38B7-E3BE-2A89-4D7A412E0F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680" t="829" r="53694" b="58763"/>
            <a:stretch>
              <a:fillRect/>
            </a:stretch>
          </p:blipFill>
          <p:spPr>
            <a:xfrm>
              <a:off x="3288134" y="4262967"/>
              <a:ext cx="678499" cy="1206622"/>
            </a:xfrm>
            <a:prstGeom prst="roundRect">
              <a:avLst/>
            </a:prstGeom>
          </p:spPr>
        </p:pic>
        <p:sp>
          <p:nvSpPr>
            <p:cNvPr id="53" name="Rectangle 23">
              <a:extLst>
                <a:ext uri="{FF2B5EF4-FFF2-40B4-BE49-F238E27FC236}">
                  <a16:creationId xmlns:a16="http://schemas.microsoft.com/office/drawing/2014/main" id="{F761B719-5735-8875-FE6B-38256E402ED9}"/>
                </a:ext>
              </a:extLst>
            </p:cNvPr>
            <p:cNvSpPr/>
            <p:nvPr/>
          </p:nvSpPr>
          <p:spPr>
            <a:xfrm rot="20748764">
              <a:off x="3882528" y="4647443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24">
              <a:extLst>
                <a:ext uri="{FF2B5EF4-FFF2-40B4-BE49-F238E27FC236}">
                  <a16:creationId xmlns:a16="http://schemas.microsoft.com/office/drawing/2014/main" id="{2EF231F2-13BB-C0F3-DF42-3E2DA7DE2D56}"/>
                </a:ext>
              </a:extLst>
            </p:cNvPr>
            <p:cNvSpPr/>
            <p:nvPr/>
          </p:nvSpPr>
          <p:spPr>
            <a:xfrm rot="19183946">
              <a:off x="3895231" y="4647446"/>
              <a:ext cx="171537" cy="237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C442367F-814F-041B-CCF5-2CEE03D59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71" t="80279" r="9820" b="6183"/>
          <a:stretch>
            <a:fillRect/>
          </a:stretch>
        </p:blipFill>
        <p:spPr>
          <a:xfrm rot="13070340">
            <a:off x="8786702" y="4475221"/>
            <a:ext cx="556609" cy="409427"/>
          </a:xfrm>
          <a:prstGeom prst="rect">
            <a:avLst/>
          </a:prstGeom>
        </p:spPr>
      </p:pic>
      <p:pic>
        <p:nvPicPr>
          <p:cNvPr id="20" name="Picture 27">
            <a:extLst>
              <a:ext uri="{FF2B5EF4-FFF2-40B4-BE49-F238E27FC236}">
                <a16:creationId xmlns:a16="http://schemas.microsoft.com/office/drawing/2014/main" id="{72AAFACB-BAA8-4E57-5F43-26B2767704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7E5E5"/>
              </a:clrFrom>
              <a:clrTo>
                <a:srgbClr val="E7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38" r="27507"/>
          <a:stretch>
            <a:fillRect/>
          </a:stretch>
        </p:blipFill>
        <p:spPr>
          <a:xfrm>
            <a:off x="10169393" y="3154556"/>
            <a:ext cx="757687" cy="115328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433F7EAB-610A-7A83-03A1-1045150E37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9062743" y="5470439"/>
            <a:ext cx="236147" cy="24225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ABBC37EB-7DC8-ECD3-189B-103BE92BA0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8838498" y="5638529"/>
            <a:ext cx="236147" cy="24225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3CDBAF91-2EC5-55DF-5D9E-2A2F6A930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9062742" y="5751244"/>
            <a:ext cx="236147" cy="24225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29E4173-744D-9FFE-D5F4-5E386F1B7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57480" flipV="1">
            <a:off x="5783200" y="4197349"/>
            <a:ext cx="780748" cy="78074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10413670-6E61-D10E-5138-EFA81362D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37591" flipV="1">
            <a:off x="7050152" y="4031985"/>
            <a:ext cx="780748" cy="780748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C026A50E-A2FA-97CF-6C6E-97CE75DF9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70313">
            <a:off x="5822756" y="2209900"/>
            <a:ext cx="780748" cy="78074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FE493BAA-21CB-CD60-D1FE-80204B32FC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62" t="29197" r="21998" b="58161"/>
          <a:stretch>
            <a:fillRect/>
          </a:stretch>
        </p:blipFill>
        <p:spPr>
          <a:xfrm>
            <a:off x="6539151" y="2133370"/>
            <a:ext cx="725648" cy="51919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BFFE015F-C9DB-C7E8-81A5-339905152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9004" flipH="1">
            <a:off x="9365608" y="4146503"/>
            <a:ext cx="780748" cy="78074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6E477C93-5AE2-E3CB-0AA2-3BF24301E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70313">
            <a:off x="1395521" y="2375950"/>
            <a:ext cx="780748" cy="780748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23B738D-C257-15C8-FF2B-D0D6728D75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62" t="29197" r="21998" b="58161"/>
          <a:stretch>
            <a:fillRect/>
          </a:stretch>
        </p:blipFill>
        <p:spPr>
          <a:xfrm>
            <a:off x="2183476" y="2299420"/>
            <a:ext cx="725648" cy="519195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61CFB1A8-9401-52C2-A0F0-0F6132F4C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09" t="60144" r="23509" b="24949"/>
          <a:stretch>
            <a:fillRect/>
          </a:stretch>
        </p:blipFill>
        <p:spPr>
          <a:xfrm rot="15000642">
            <a:off x="2251939" y="4516199"/>
            <a:ext cx="487792" cy="612251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38C7CE1B-7C85-EFCF-1717-D2A4369B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57480" flipV="1">
            <a:off x="1394810" y="4148945"/>
            <a:ext cx="780748" cy="78074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2E7C026A-9A14-138C-A83C-2863FB76A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37591" flipV="1">
            <a:off x="2661762" y="3983581"/>
            <a:ext cx="780748" cy="780748"/>
          </a:xfrm>
          <a:prstGeom prst="rect">
            <a:avLst/>
          </a:prstGeom>
        </p:spPr>
      </p:pic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0C42CB0F-A8F5-5ECC-8314-5770FCD64593}"/>
              </a:ext>
            </a:extLst>
          </p:cNvPr>
          <p:cNvCxnSpPr>
            <a:cxnSpLocks/>
          </p:cNvCxnSpPr>
          <p:nvPr/>
        </p:nvCxnSpPr>
        <p:spPr>
          <a:xfrm flipV="1">
            <a:off x="9019384" y="5012329"/>
            <a:ext cx="0" cy="362889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" name="Image 62">
            <a:extLst>
              <a:ext uri="{FF2B5EF4-FFF2-40B4-BE49-F238E27FC236}">
                <a16:creationId xmlns:a16="http://schemas.microsoft.com/office/drawing/2014/main" id="{86D1D518-18A3-4457-D8B9-38038DFBE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70313">
            <a:off x="9841946" y="2298938"/>
            <a:ext cx="780748" cy="780748"/>
          </a:xfrm>
          <a:prstGeom prst="rect">
            <a:avLst/>
          </a:prstGeom>
        </p:spPr>
      </p:pic>
      <p:pic>
        <p:nvPicPr>
          <p:cNvPr id="1024" name="Image 1023">
            <a:extLst>
              <a:ext uri="{FF2B5EF4-FFF2-40B4-BE49-F238E27FC236}">
                <a16:creationId xmlns:a16="http://schemas.microsoft.com/office/drawing/2014/main" id="{6E3BC99E-AA80-75EC-18C5-E1CE822AE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62" t="29197" r="21998" b="58161"/>
          <a:stretch>
            <a:fillRect/>
          </a:stretch>
        </p:blipFill>
        <p:spPr>
          <a:xfrm>
            <a:off x="10558341" y="2222408"/>
            <a:ext cx="725648" cy="519195"/>
          </a:xfrm>
          <a:prstGeom prst="rect">
            <a:avLst/>
          </a:prstGeom>
        </p:spPr>
      </p:pic>
      <p:pic>
        <p:nvPicPr>
          <p:cNvPr id="1028" name="Picture 4" descr="Simple potato tuber vector drawing free image download">
            <a:extLst>
              <a:ext uri="{FF2B5EF4-FFF2-40B4-BE49-F238E27FC236}">
                <a16:creationId xmlns:a16="http://schemas.microsoft.com/office/drawing/2014/main" id="{8AB11541-FD31-7CD3-6E54-C39E2A85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0638" flipV="1">
            <a:off x="721612" y="4655947"/>
            <a:ext cx="159758" cy="2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ZoneTexte 1024">
            <a:extLst>
              <a:ext uri="{FF2B5EF4-FFF2-40B4-BE49-F238E27FC236}">
                <a16:creationId xmlns:a16="http://schemas.microsoft.com/office/drawing/2014/main" id="{096B00A5-2B67-F397-0E8D-2FA9BC799B1B}"/>
              </a:ext>
            </a:extLst>
          </p:cNvPr>
          <p:cNvSpPr txBox="1"/>
          <p:nvPr/>
        </p:nvSpPr>
        <p:spPr>
          <a:xfrm>
            <a:off x="116149" y="5050594"/>
            <a:ext cx="1284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Latent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befallene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Knollen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27" name="Image 1026">
            <a:extLst>
              <a:ext uri="{FF2B5EF4-FFF2-40B4-BE49-F238E27FC236}">
                <a16:creationId xmlns:a16="http://schemas.microsoft.com/office/drawing/2014/main" id="{3B4472CD-255F-ABB5-F224-F438D637C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10894" flipV="1">
            <a:off x="890335" y="4123365"/>
            <a:ext cx="780748" cy="780748"/>
          </a:xfrm>
          <a:prstGeom prst="rect">
            <a:avLst/>
          </a:prstGeom>
        </p:spPr>
      </p:pic>
      <p:pic>
        <p:nvPicPr>
          <p:cNvPr id="1032" name="Image 1031">
            <a:extLst>
              <a:ext uri="{FF2B5EF4-FFF2-40B4-BE49-F238E27FC236}">
                <a16:creationId xmlns:a16="http://schemas.microsoft.com/office/drawing/2014/main" id="{D1DA73B1-8B0D-26B1-6163-250E401955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09" t="60144" r="23509" b="24949"/>
          <a:stretch>
            <a:fillRect/>
          </a:stretch>
        </p:blipFill>
        <p:spPr>
          <a:xfrm rot="15000642">
            <a:off x="10707195" y="4516199"/>
            <a:ext cx="487792" cy="612251"/>
          </a:xfrm>
          <a:prstGeom prst="rect">
            <a:avLst/>
          </a:prstGeom>
        </p:spPr>
      </p:pic>
      <p:pic>
        <p:nvPicPr>
          <p:cNvPr id="1033" name="Image 1032">
            <a:extLst>
              <a:ext uri="{FF2B5EF4-FFF2-40B4-BE49-F238E27FC236}">
                <a16:creationId xmlns:a16="http://schemas.microsoft.com/office/drawing/2014/main" id="{A1A99EE0-118B-B1BF-4212-DB6FA7522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57480" flipV="1">
            <a:off x="9850066" y="4148945"/>
            <a:ext cx="780748" cy="780748"/>
          </a:xfrm>
          <a:prstGeom prst="rect">
            <a:avLst/>
          </a:prstGeom>
        </p:spPr>
      </p:pic>
      <p:pic>
        <p:nvPicPr>
          <p:cNvPr id="1034" name="Image 1033">
            <a:extLst>
              <a:ext uri="{FF2B5EF4-FFF2-40B4-BE49-F238E27FC236}">
                <a16:creationId xmlns:a16="http://schemas.microsoft.com/office/drawing/2014/main" id="{C9ACAD11-EB13-916A-73D7-554180D1D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37591" flipV="1">
            <a:off x="11117018" y="3983581"/>
            <a:ext cx="780748" cy="780748"/>
          </a:xfrm>
          <a:prstGeom prst="rect">
            <a:avLst/>
          </a:prstGeom>
        </p:spPr>
      </p:pic>
      <p:sp>
        <p:nvSpPr>
          <p:cNvPr id="1036" name="ZoneTexte 1035">
            <a:extLst>
              <a:ext uri="{FF2B5EF4-FFF2-40B4-BE49-F238E27FC236}">
                <a16:creationId xmlns:a16="http://schemas.microsoft.com/office/drawing/2014/main" id="{0C83A922-85F2-593A-0018-6E21970DACA9}"/>
              </a:ext>
            </a:extLst>
          </p:cNvPr>
          <p:cNvSpPr txBox="1"/>
          <p:nvPr/>
        </p:nvSpPr>
        <p:spPr>
          <a:xfrm>
            <a:off x="4204326" y="1343231"/>
            <a:ext cx="1284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A1 + A2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stämme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037" name="Connecteur droit avec flèche 1036">
            <a:extLst>
              <a:ext uri="{FF2B5EF4-FFF2-40B4-BE49-F238E27FC236}">
                <a16:creationId xmlns:a16="http://schemas.microsoft.com/office/drawing/2014/main" id="{6EB84C4A-26FD-394F-75F9-F129B25C7BA2}"/>
              </a:ext>
            </a:extLst>
          </p:cNvPr>
          <p:cNvCxnSpPr>
            <a:cxnSpLocks/>
          </p:cNvCxnSpPr>
          <p:nvPr/>
        </p:nvCxnSpPr>
        <p:spPr>
          <a:xfrm>
            <a:off x="5905452" y="4345979"/>
            <a:ext cx="0" cy="952689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9" name="Image 1038">
            <a:extLst>
              <a:ext uri="{FF2B5EF4-FFF2-40B4-BE49-F238E27FC236}">
                <a16:creationId xmlns:a16="http://schemas.microsoft.com/office/drawing/2014/main" id="{2A42A712-4C40-C5AC-48C2-E40D2CD665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5911045" y="5505536"/>
            <a:ext cx="236147" cy="242255"/>
          </a:xfrm>
          <a:prstGeom prst="rect">
            <a:avLst/>
          </a:prstGeom>
        </p:spPr>
      </p:pic>
      <p:pic>
        <p:nvPicPr>
          <p:cNvPr id="1040" name="Image 1039">
            <a:extLst>
              <a:ext uri="{FF2B5EF4-FFF2-40B4-BE49-F238E27FC236}">
                <a16:creationId xmlns:a16="http://schemas.microsoft.com/office/drawing/2014/main" id="{93B122A5-07CE-7F9C-A8DD-43C81E2FEC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5686800" y="5673626"/>
            <a:ext cx="236147" cy="242255"/>
          </a:xfrm>
          <a:prstGeom prst="rect">
            <a:avLst/>
          </a:prstGeom>
        </p:spPr>
      </p:pic>
      <p:pic>
        <p:nvPicPr>
          <p:cNvPr id="1041" name="Image 1040">
            <a:extLst>
              <a:ext uri="{FF2B5EF4-FFF2-40B4-BE49-F238E27FC236}">
                <a16:creationId xmlns:a16="http://schemas.microsoft.com/office/drawing/2014/main" id="{D904D487-C582-7660-75BC-9924620B40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1" t="43564" r="1371" b="48425"/>
          <a:stretch>
            <a:fillRect/>
          </a:stretch>
        </p:blipFill>
        <p:spPr>
          <a:xfrm rot="13070340">
            <a:off x="5911044" y="5786341"/>
            <a:ext cx="236147" cy="242255"/>
          </a:xfrm>
          <a:prstGeom prst="rect">
            <a:avLst/>
          </a:prstGeom>
        </p:spPr>
      </p:pic>
      <p:sp>
        <p:nvSpPr>
          <p:cNvPr id="1042" name="ZoneTexte 1041">
            <a:extLst>
              <a:ext uri="{FF2B5EF4-FFF2-40B4-BE49-F238E27FC236}">
                <a16:creationId xmlns:a16="http://schemas.microsoft.com/office/drawing/2014/main" id="{440D3A29-B2E9-CB86-8450-59AC475397E0}"/>
              </a:ext>
            </a:extLst>
          </p:cNvPr>
          <p:cNvSpPr txBox="1"/>
          <p:nvPr/>
        </p:nvSpPr>
        <p:spPr>
          <a:xfrm>
            <a:off x="5260844" y="6075560"/>
            <a:ext cx="128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Oosporen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36" grpId="0"/>
      <p:bldP spid="104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EC7CDA-A75C-475E-91BB-28D611124670}" vid="{9929A8DE-BDB2-415D-ADFE-DDECAC969A63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3.xml><?xml version="1.0" encoding="utf-8"?>
<a:theme xmlns:a="http://schemas.openxmlformats.org/drawingml/2006/main" name="1_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915</Words>
  <Application>Microsoft Office PowerPoint</Application>
  <PresentationFormat>Breitbild</PresentationFormat>
  <Paragraphs>257</Paragraphs>
  <Slides>33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33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Calibri Light</vt:lpstr>
      <vt:lpstr>Courier New</vt:lpstr>
      <vt:lpstr>Tenorite </vt:lpstr>
      <vt:lpstr>Tenorite Bold</vt:lpstr>
      <vt:lpstr>Wingdings</vt:lpstr>
      <vt:lpstr>Thème Office</vt:lpstr>
      <vt:lpstr>2_Office Theme</vt:lpstr>
      <vt:lpstr>1_Office Theme</vt:lpstr>
      <vt:lpstr>4_Office Theme</vt:lpstr>
      <vt:lpstr>PowerPoint-Präsentation</vt:lpstr>
      <vt:lpstr>PowerPoint-Präsentation</vt:lpstr>
      <vt:lpstr>PowerPoint-Präsentation</vt:lpstr>
      <vt:lpstr>Wie sich die Population der Krautfäule in Europa  verändert hat</vt:lpstr>
      <vt:lpstr>Euroblight monitoring: wie funktionniert es?</vt:lpstr>
      <vt:lpstr>PowerPoint-Präsentation</vt:lpstr>
      <vt:lpstr>2013-2018</vt:lpstr>
      <vt:lpstr>PowerPoint-Präsentation</vt:lpstr>
      <vt:lpstr>Wie breitet sich die Krautfäule aus?</vt:lpstr>
      <vt:lpstr>Wie entstehen neue Stämme?</vt:lpstr>
      <vt:lpstr>Selektionsdruck durch Pflanzenschutzmittel</vt:lpstr>
      <vt:lpstr>Neu auftretende Stämme mit veränderten Merkmalen</vt:lpstr>
      <vt:lpstr>PowerPoint-Präsentation</vt:lpstr>
      <vt:lpstr>PowerPoint-Präsentation</vt:lpstr>
      <vt:lpstr>PowerPoint-Präsentation</vt:lpstr>
      <vt:lpstr>The spatial and temporal distribution of EU43 in Denmark until 2024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Wie sieht die Population in der Schweiz jetzt aus?</vt:lpstr>
      <vt:lpstr>PowerPoint-Präsentation</vt:lpstr>
      <vt:lpstr>PowerPoint-Präsentation</vt:lpstr>
      <vt:lpstr>Monitoring zur Entwicklung verbesserte Kontrollstrategien</vt:lpstr>
      <vt:lpstr>Aktueller Schweizer Kontext der Bekämpfungsmethoden</vt:lpstr>
      <vt:lpstr>PowerPoint-Präsentation</vt:lpstr>
      <vt:lpstr>PowerPoint-Präsentation</vt:lpstr>
      <vt:lpstr>PowerPoint-Präsentation</vt:lpstr>
      <vt:lpstr>PowerPoint-Präsentation</vt:lpstr>
      <vt:lpstr>Merci!</vt:lpstr>
      <vt:lpstr>PowerPoint-Präsentation</vt:lpstr>
    </vt:vector>
  </TitlesOfParts>
  <Company>Bundesverwaltung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 Vrieze Mout AGROSCOPE</dc:creator>
  <cp:lastModifiedBy>Thyda Sy</cp:lastModifiedBy>
  <cp:revision>45</cp:revision>
  <dcterms:created xsi:type="dcterms:W3CDTF">2024-12-05T22:04:18Z</dcterms:created>
  <dcterms:modified xsi:type="dcterms:W3CDTF">2025-12-22T09:00:05Z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a112399-b73b-40c1-8af2-919b124b9d91_Enabled">
    <vt:lpwstr>true</vt:lpwstr>
  </property>
  <property fmtid="{D5CDD505-2E9C-101B-9397-08002B2CF9AE}" pid="3" name="MSIP_Label_aa112399-b73b-40c1-8af2-919b124b9d91_SetDate">
    <vt:lpwstr>2025-11-03T13:17:50Z</vt:lpwstr>
  </property>
  <property fmtid="{D5CDD505-2E9C-101B-9397-08002B2CF9AE}" pid="4" name="MSIP_Label_aa112399-b73b-40c1-8af2-919b124b9d91_Method">
    <vt:lpwstr>Privileged</vt:lpwstr>
  </property>
  <property fmtid="{D5CDD505-2E9C-101B-9397-08002B2CF9AE}" pid="5" name="MSIP_Label_aa112399-b73b-40c1-8af2-919b124b9d91_Name">
    <vt:lpwstr>L2</vt:lpwstr>
  </property>
  <property fmtid="{D5CDD505-2E9C-101B-9397-08002B2CF9AE}" pid="6" name="MSIP_Label_aa112399-b73b-40c1-8af2-919b124b9d91_SiteId">
    <vt:lpwstr>6ae27add-8276-4a38-88c1-3a9c1f973767</vt:lpwstr>
  </property>
  <property fmtid="{D5CDD505-2E9C-101B-9397-08002B2CF9AE}" pid="7" name="MSIP_Label_aa112399-b73b-40c1-8af2-919b124b9d91_ActionId">
    <vt:lpwstr>cfb3a892-1fb0-4244-8ee0-54066fc156aa</vt:lpwstr>
  </property>
  <property fmtid="{D5CDD505-2E9C-101B-9397-08002B2CF9AE}" pid="8" name="MSIP_Label_aa112399-b73b-40c1-8af2-919b124b9d91_ContentBits">
    <vt:lpwstr>0</vt:lpwstr>
  </property>
  <property fmtid="{D5CDD505-2E9C-101B-9397-08002B2CF9AE}" pid="9" name="MSIP_Label_aa112399-b73b-40c1-8af2-919b124b9d91_Tag">
    <vt:lpwstr>10, 0, 1, 1</vt:lpwstr>
  </property>
</Properties>
</file>